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김 우진" initials="김우" lastIdx="1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TxStyle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TxStyle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3792" autoAdjust="0"/>
  </p:normalViewPr>
  <p:slideViewPr>
    <p:cSldViewPr snapToGrid="0">
      <p:cViewPr varScale="1">
        <p:scale>
          <a:sx n="100" d="100"/>
          <a:sy n="100" d="100"/>
        </p:scale>
        <p:origin x="1304" y="52"/>
      </p:cViewPr>
      <p:guideLst>
        <p:guide orient="horz" pos="2158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2998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slide" Target="slides/slide37.xml"  /><Relationship Id="rId39" Type="http://schemas.openxmlformats.org/officeDocument/2006/relationships/slide" Target="slides/slide38.xml"  /><Relationship Id="rId4" Type="http://schemas.openxmlformats.org/officeDocument/2006/relationships/slide" Target="slides/slide3.xml"  /><Relationship Id="rId40" Type="http://schemas.openxmlformats.org/officeDocument/2006/relationships/slide" Target="slides/slide39.xml"  /><Relationship Id="rId41" Type="http://schemas.openxmlformats.org/officeDocument/2006/relationships/slide" Target="slides/slide40.xml"  /><Relationship Id="rId42" Type="http://schemas.openxmlformats.org/officeDocument/2006/relationships/slide" Target="slides/slide41.xml"  /><Relationship Id="rId43" Type="http://schemas.openxmlformats.org/officeDocument/2006/relationships/slide" Target="slides/slide42.xml"  /><Relationship Id="rId44" Type="http://schemas.openxmlformats.org/officeDocument/2006/relationships/slide" Target="slides/slide43.xml"  /><Relationship Id="rId45" Type="http://schemas.openxmlformats.org/officeDocument/2006/relationships/slide" Target="slides/slide44.xml"  /><Relationship Id="rId46" Type="http://schemas.openxmlformats.org/officeDocument/2006/relationships/slide" Target="slides/slide45.xml"  /><Relationship Id="rId47" Type="http://schemas.openxmlformats.org/officeDocument/2006/relationships/slide" Target="slides/slide46.xml"  /><Relationship Id="rId48" Type="http://schemas.openxmlformats.org/officeDocument/2006/relationships/commentAuthors" Target="commentAuthors.xml"  /><Relationship Id="rId49" Type="http://schemas.openxmlformats.org/officeDocument/2006/relationships/presProps" Target="presProps.xml"  /><Relationship Id="rId5" Type="http://schemas.openxmlformats.org/officeDocument/2006/relationships/slide" Target="slides/slide4.xml"  /><Relationship Id="rId50" Type="http://schemas.openxmlformats.org/officeDocument/2006/relationships/viewProps" Target="viewProps.xml"  /><Relationship Id="rId51" Type="http://schemas.openxmlformats.org/officeDocument/2006/relationships/theme" Target="theme/theme1.xml"  /><Relationship Id="rId52" Type="http://schemas.openxmlformats.org/officeDocument/2006/relationships/tableStyles" Target="tableStyles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748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573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616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563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908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266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112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922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187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255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034977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6DD9E-CBA2-4CC8-AA80-6840ED2F7CD9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202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24.png"  /><Relationship Id="rId11" Type="http://schemas.openxmlformats.org/officeDocument/2006/relationships/image" Target="../media/image25.png"  /><Relationship Id="rId12" Type="http://schemas.openxmlformats.org/officeDocument/2006/relationships/image" Target="../media/image26.png"  /><Relationship Id="rId13" Type="http://schemas.openxmlformats.org/officeDocument/2006/relationships/image" Target="../media/image27.png"  /><Relationship Id="rId2" Type="http://schemas.openxmlformats.org/officeDocument/2006/relationships/image" Target="../media/image18.pn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9.jpeg"  /><Relationship Id="rId6" Type="http://schemas.openxmlformats.org/officeDocument/2006/relationships/image" Target="../media/image20.png"  /><Relationship Id="rId7" Type="http://schemas.openxmlformats.org/officeDocument/2006/relationships/image" Target="../media/image21.png"  /><Relationship Id="rId8" Type="http://schemas.openxmlformats.org/officeDocument/2006/relationships/image" Target="../media/image22.png"  /><Relationship Id="rId9" Type="http://schemas.openxmlformats.org/officeDocument/2006/relationships/image" Target="../media/image2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28.jpeg"  /><Relationship Id="rId5" Type="http://schemas.openxmlformats.org/officeDocument/2006/relationships/image" Target="../media/image29.png"  /><Relationship Id="rId6" Type="http://schemas.openxmlformats.org/officeDocument/2006/relationships/image" Target="../media/image22.png"  /><Relationship Id="rId7" Type="http://schemas.openxmlformats.org/officeDocument/2006/relationships/image" Target="../media/image30.png"  /><Relationship Id="rId8" Type="http://schemas.openxmlformats.org/officeDocument/2006/relationships/image" Target="../media/image3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37.png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32.jpeg"  /><Relationship Id="rId5" Type="http://schemas.openxmlformats.org/officeDocument/2006/relationships/image" Target="../media/image33.jpeg"  /><Relationship Id="rId6" Type="http://schemas.openxmlformats.org/officeDocument/2006/relationships/image" Target="../media/image20.png"  /><Relationship Id="rId7" Type="http://schemas.openxmlformats.org/officeDocument/2006/relationships/image" Target="../media/image34.jpeg"  /><Relationship Id="rId8" Type="http://schemas.openxmlformats.org/officeDocument/2006/relationships/image" Target="../media/image35.png"  /><Relationship Id="rId9" Type="http://schemas.openxmlformats.org/officeDocument/2006/relationships/image" Target="../media/image3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3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39.png"  /><Relationship Id="rId5" Type="http://schemas.openxmlformats.org/officeDocument/2006/relationships/image" Target="../media/image40.png"  /><Relationship Id="rId6" Type="http://schemas.openxmlformats.org/officeDocument/2006/relationships/image" Target="../media/image41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44.png"  /><Relationship Id="rId5" Type="http://schemas.openxmlformats.org/officeDocument/2006/relationships/image" Target="../media/image4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46.png"  /><Relationship Id="rId5" Type="http://schemas.openxmlformats.org/officeDocument/2006/relationships/image" Target="../media/image47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48.png"  /><Relationship Id="rId5" Type="http://schemas.openxmlformats.org/officeDocument/2006/relationships/image" Target="../media/image49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50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51.png"  /><Relationship Id="rId5" Type="http://schemas.openxmlformats.org/officeDocument/2006/relationships/image" Target="../media/image52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53.png"  /><Relationship Id="rId5" Type="http://schemas.openxmlformats.org/officeDocument/2006/relationships/image" Target="../media/image54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5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10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56.png"  /><Relationship Id="rId5" Type="http://schemas.openxmlformats.org/officeDocument/2006/relationships/image" Target="../media/image57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58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59.png"  /><Relationship Id="rId5" Type="http://schemas.openxmlformats.org/officeDocument/2006/relationships/image" Target="../media/image60.png"  /><Relationship Id="rId6" Type="http://schemas.openxmlformats.org/officeDocument/2006/relationships/image" Target="../media/image61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62.png"  /><Relationship Id="rId5" Type="http://schemas.openxmlformats.org/officeDocument/2006/relationships/image" Target="../media/image63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64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43.png"  /><Relationship Id="rId5" Type="http://schemas.openxmlformats.org/officeDocument/2006/relationships/image" Target="../media/image65.png"  /><Relationship Id="rId6" Type="http://schemas.openxmlformats.org/officeDocument/2006/relationships/image" Target="../media/image44.png"  /><Relationship Id="rId7" Type="http://schemas.openxmlformats.org/officeDocument/2006/relationships/image" Target="../media/image45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66.png"  /><Relationship Id="rId5" Type="http://schemas.openxmlformats.org/officeDocument/2006/relationships/image" Target="../media/image46.png"  /><Relationship Id="rId6" Type="http://schemas.openxmlformats.org/officeDocument/2006/relationships/image" Target="../media/image67.png"  /><Relationship Id="rId7" Type="http://schemas.openxmlformats.org/officeDocument/2006/relationships/image" Target="../media/image68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11.jpeg"  /><Relationship Id="rId5" Type="http://schemas.openxmlformats.org/officeDocument/2006/relationships/image" Target="../media/image12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13.jpeg"  /><Relationship Id="rId5" Type="http://schemas.openxmlformats.org/officeDocument/2006/relationships/image" Target="../media/image14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15.jpeg"  /><Relationship Id="rId5" Type="http://schemas.openxmlformats.org/officeDocument/2006/relationships/hyperlink" Target="https://www.sedaily.com/NewsVIew/1Z3WPE3NT4" TargetMode="External" /><Relationship Id="rId6" Type="http://schemas.openxmlformats.org/officeDocument/2006/relationships/hyperlink" Target="http://www.econovill.com/news/articleView.html?idxno=364709" TargetMode="External"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4"/>
            <a:ext cx="936104" cy="489971"/>
          </a:xfrm>
          <a:prstGeom prst="rect">
            <a:avLst/>
          </a:prstGeom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7094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59493" y="1916832"/>
            <a:ext cx="831304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1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1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1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1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  <a:r>
              <a:rPr lang="en-US" altLang="ko-KR" sz="5000" b="1" spc="-151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ko-KR" altLang="en-US" sz="5000" b="1" spc="-151" dirty="0">
                <a:solidFill>
                  <a:schemeClr val="accent2">
                    <a:lumMod val="75000"/>
                  </a:schemeClr>
                </a:solidFill>
              </a:rPr>
              <a:t>일반</a:t>
            </a:r>
            <a:r>
              <a:rPr lang="en-US" altLang="ko-KR" sz="5000" b="1" spc="-151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endParaRPr lang="ko-KR" altLang="en-US" sz="5000" b="1" spc="-15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56705" y="3678123"/>
            <a:ext cx="71985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1" dirty="0">
                <a:solidFill>
                  <a:srgbClr val="77787B"/>
                </a:solidFill>
              </a:rPr>
              <a:t>프로젝트 명 </a:t>
            </a:r>
            <a:r>
              <a:rPr lang="en-US" altLang="ko-KR" sz="2400" b="1" spc="-151" dirty="0">
                <a:solidFill>
                  <a:srgbClr val="77787B"/>
                </a:solidFill>
              </a:rPr>
              <a:t>: </a:t>
            </a:r>
            <a:r>
              <a:rPr lang="ko-KR" altLang="en-US" sz="2400" b="1" dirty="0"/>
              <a:t>대중교통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광역버스</a:t>
            </a:r>
            <a:r>
              <a:rPr lang="en-US" altLang="ko-KR" sz="2400" b="1" dirty="0"/>
              <a:t>) </a:t>
            </a:r>
            <a:r>
              <a:rPr lang="ko-KR" altLang="en-US" sz="2400" b="1" dirty="0"/>
              <a:t>대기인원을 판별</a:t>
            </a:r>
            <a:r>
              <a:rPr lang="en-US" altLang="ko-KR" sz="2400" b="1" dirty="0"/>
              <a:t>,</a:t>
            </a:r>
          </a:p>
          <a:p>
            <a:r>
              <a:rPr lang="en-US" altLang="ko-KR" sz="2400" b="1" dirty="0"/>
              <a:t>		</a:t>
            </a:r>
            <a:r>
              <a:rPr lang="ko-KR" altLang="en-US" sz="2400" b="1" dirty="0"/>
              <a:t>계산 후 더 정확한 최소시간 경로 지원 시스템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32" y="166949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/>
          <p:cNvSpPr txBox="1"/>
          <p:nvPr/>
        </p:nvSpPr>
        <p:spPr>
          <a:xfrm>
            <a:off x="808680" y="4754470"/>
            <a:ext cx="752664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2020. 07. 25</a:t>
            </a: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(THE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파코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–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김우진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이유진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이채민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Mentor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노 승 협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/>
          <p:nvPr/>
        </p:nvSpPr>
        <p:spPr>
          <a:xfrm>
            <a:off x="323528" y="692699"/>
            <a:ext cx="2808312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lang="ko-KR" altLang="en-US" sz="1700" spc="-51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5" name="막힌 원호 34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107504" y="1283912"/>
          <a:ext cx="5357060" cy="5247651"/>
        </p:xfrm>
        <a:graphic>
          <a:graphicData uri="http://schemas.openxmlformats.org/drawingml/2006/table">
            <a:tbl>
              <a:tblPr/>
              <a:tblGrid>
                <a:gridCol w="61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67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42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4155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구분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설명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175">
                <a:tc rowSpan="5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 b="1">
                          <a:latin typeface="+mj-ea"/>
                          <a:ea typeface="+mj-ea"/>
                        </a:rPr>
                        <a:t>H/W</a:t>
                      </a:r>
                      <a:endParaRPr lang="ko-KR" altLang="en-US" sz="1100" b="1">
                        <a:latin typeface="+mj-ea"/>
                        <a:ea typeface="+mj-ea"/>
                      </a:endParaRPr>
                    </a:p>
                  </a:txBody>
                  <a:tcPr marL="102566" marR="102566" marT="51283" marB="51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라즈베리파이</a:t>
                      </a: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영상 처리를 진행하는데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필요한 연산처리를 </a:t>
                      </a:r>
                      <a:b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진행하는 컴퓨터의 역할을 한다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4851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카메라 모듈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버스 정거장의 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CCTV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를 대신하는 구현으로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재료로서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대기인원을 측정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그 인원의 파악을 도움을 준다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9528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라즈베리파이 쿨러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야외에서 하드웨어를 설치하는것과 더불어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여름의 기온이 높은 날씨에 측정을 진행함으로써 전자기기의 발열을 줄이기위해 이용한다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9528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배터리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사용되는 하드웨어 제품들의 전력을 프로젝트의 구현화 상황에서는 따로 공공 전력을 이용할 수가 없으므로 이를 해결하기위해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보조적인 전력원을 이용한다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..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0878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102566" marR="102566" marT="51283" marB="51283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라즈베리파이</a:t>
                      </a:r>
                      <a:b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거치대 겸 케이스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버스정류장의 지붕 근처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또는 그와 근접한 높이에서 대중교통을 이용하는 대기인원을 측정하기위한 하드웨어이기에 그에 걸맞은 거치대를 사용한다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따라서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버스정류장 지붕에 부착형식 또는 그 거리까지 지탱해 줄수가 있는 외관을 준비한다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222255" y="1473900"/>
            <a:ext cx="8684677" cy="519441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1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15" name="그림 1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21771" y="5754597"/>
            <a:ext cx="2280723" cy="53699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서비스 구성도 </a:t>
            </a:r>
            <a:r>
              <a:rPr kumimoji="0" lang="en-US" altLang="ko-KR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- </a:t>
            </a:r>
            <a:r>
              <a:rPr kumimoji="0" lang="ko-KR" altLang="en-US" sz="105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서비스 시나리오</a:t>
            </a:r>
            <a:endParaRPr kumimoji="0" lang="ko-KR" altLang="en-US" sz="1050" b="0" i="0" u="none" strike="noStrike" kern="1200" cap="none" spc="-5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281433" y="3256822"/>
            <a:ext cx="1324338" cy="1463523"/>
            <a:chOff x="616953" y="2293113"/>
            <a:chExt cx="2141317" cy="2388062"/>
          </a:xfrm>
        </p:grpSpPr>
        <p:pic>
          <p:nvPicPr>
            <p:cNvPr id="65" name="Picture 4" descr="íì´ì¹´ë©ë¼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616953" y="3075187"/>
              <a:ext cx="2141317" cy="1605988"/>
            </a:xfrm>
            <a:prstGeom prst="rect">
              <a:avLst/>
            </a:prstGeom>
            <a:noFill/>
          </p:spPr>
        </p:pic>
        <p:pic>
          <p:nvPicPr>
            <p:cNvPr id="66" name="Picture 2" descr="ë¼ì¦ë² ë¦¬íì´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736622" y="2293113"/>
              <a:ext cx="950990" cy="985415"/>
            </a:xfrm>
            <a:prstGeom prst="rect">
              <a:avLst/>
            </a:prstGeom>
            <a:noFill/>
          </p:spPr>
        </p:pic>
      </p:grpSp>
      <p:cxnSp>
        <p:nvCxnSpPr>
          <p:cNvPr id="68" name="직선 화살표 연결선 67"/>
          <p:cNvCxnSpPr>
            <a:stCxn id="66" idx="3"/>
            <a:endCxn id="43" idx="1"/>
          </p:cNvCxnSpPr>
          <p:nvPr/>
        </p:nvCxnSpPr>
        <p:spPr>
          <a:xfrm flipV="1">
            <a:off x="943603" y="2451865"/>
            <a:ext cx="1203192" cy="110691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ysDot"/>
            <a:miter/>
            <a:tailEnd type="triangle"/>
          </a:ln>
          <a:effectLst/>
        </p:spPr>
      </p:cxnSp>
      <p:cxnSp>
        <p:nvCxnSpPr>
          <p:cNvPr id="76" name="직선 화살표 연결선 75"/>
          <p:cNvCxnSpPr>
            <a:stCxn id="82" idx="3"/>
            <a:endCxn id="5" idx="1"/>
          </p:cNvCxnSpPr>
          <p:nvPr/>
        </p:nvCxnSpPr>
        <p:spPr>
          <a:xfrm flipV="1">
            <a:off x="3059041" y="2207673"/>
            <a:ext cx="408817" cy="365089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ysDash"/>
            <a:miter/>
            <a:tailEnd type="triangle"/>
          </a:ln>
          <a:effectLst/>
        </p:spPr>
      </p:cxnSp>
      <p:grpSp>
        <p:nvGrpSpPr>
          <p:cNvPr id="81" name="그룹 80"/>
          <p:cNvGrpSpPr/>
          <p:nvPr/>
        </p:nvGrpSpPr>
        <p:grpSpPr>
          <a:xfrm>
            <a:off x="2261116" y="2267515"/>
            <a:ext cx="797925" cy="610496"/>
            <a:chOff x="4264433" y="2644795"/>
            <a:chExt cx="1633960" cy="1344592"/>
          </a:xfrm>
        </p:grpSpPr>
        <p:sp>
          <p:nvSpPr>
            <p:cNvPr id="82" name="사각형: 둥근 모서리 81"/>
            <p:cNvSpPr/>
            <p:nvPr/>
          </p:nvSpPr>
          <p:spPr>
            <a:xfrm>
              <a:off x="4264433" y="2644795"/>
              <a:ext cx="1633960" cy="1344592"/>
            </a:xfrm>
            <a:prstGeom prst="roundRect">
              <a:avLst>
                <a:gd name="adj" fmla="val 16667"/>
              </a:avLst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/>
            </a:ln>
            <a:effectLst/>
          </p:spPr>
          <p:txBody>
            <a:bodyPr anchor="ctr"/>
            <a:lstStyle/>
            <a:p>
              <a:pPr marL="0" marR="0" lv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pic>
          <p:nvPicPr>
            <p:cNvPr id="84" name="그래픽 83" descr="클래퍼 보드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4620207" y="2791291"/>
              <a:ext cx="914400" cy="914400"/>
            </a:xfrm>
            <a:prstGeom prst="rect">
              <a:avLst/>
            </a:prstGeom>
          </p:spPr>
        </p:pic>
      </p:grpSp>
      <p:cxnSp>
        <p:nvCxnSpPr>
          <p:cNvPr id="91" name="직선 화살표 연결선 90"/>
          <p:cNvCxnSpPr>
            <a:endCxn id="44" idx="1"/>
          </p:cNvCxnSpPr>
          <p:nvPr/>
        </p:nvCxnSpPr>
        <p:spPr>
          <a:xfrm rot="16200000" flipH="1">
            <a:off x="7066019" y="5041314"/>
            <a:ext cx="1256220" cy="709174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ysDot"/>
            <a:miter/>
            <a:headEnd type="triangle" w="med" len="med"/>
            <a:tailEnd type="triangle" w="med" len="med"/>
          </a:ln>
          <a:effectLst/>
        </p:spPr>
      </p:cxnSp>
      <p:sp>
        <p:nvSpPr>
          <p:cNvPr id="2" name="TextBox 1"/>
          <p:cNvSpPr txBox="1"/>
          <p:nvPr/>
        </p:nvSpPr>
        <p:spPr>
          <a:xfrm>
            <a:off x="2018542" y="3279378"/>
            <a:ext cx="2523599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92D050"/>
                </a:solidFill>
                <a:latin typeface="Snap ITC"/>
                <a:ea typeface="+mj-ea"/>
              </a:rPr>
              <a:t>VIDEO EDIT</a:t>
            </a:r>
            <a:endParaRPr lang="ko-KR" altLang="en-US" sz="2400" b="1">
              <a:solidFill>
                <a:srgbClr val="92D050"/>
              </a:solidFill>
              <a:latin typeface="Snap ITC"/>
              <a:ea typeface="+mj-ea"/>
            </a:endParaRPr>
          </a:p>
        </p:txBody>
      </p:sp>
      <p:pic>
        <p:nvPicPr>
          <p:cNvPr id="44" name="그림 43" descr="거리, 시계, 측면, 표지판이(가) 표시된 사진  자동 생성된 설명"/>
          <p:cNvPicPr>
            <a:picLocks noChangeAspect="1"/>
          </p:cNvPicPr>
          <p:nvPr/>
        </p:nvPicPr>
        <p:blipFill rotWithShape="1">
          <a:blip r:embed="rId8"/>
          <a:srcRect l="26300" t="17880" r="37100" b="19950"/>
          <a:stretch>
            <a:fillRect/>
          </a:stretch>
        </p:blipFill>
        <p:spPr>
          <a:xfrm>
            <a:off x="8048714" y="5446899"/>
            <a:ext cx="679419" cy="1154231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2216989" y="2847782"/>
            <a:ext cx="83884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00" b="1">
                <a:solidFill>
                  <a:prstClr val="black"/>
                </a:solidFill>
                <a:latin typeface="Times New Roman"/>
                <a:cs typeface="Times New Roman"/>
              </a:rPr>
              <a:t>Video.mp4</a:t>
            </a:r>
          </a:p>
        </p:txBody>
      </p:sp>
      <p:pic>
        <p:nvPicPr>
          <p:cNvPr id="5" name="그림 4" descr="시계이(가) 표시된 사진  자동 생성된 설명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467858" y="1803332"/>
            <a:ext cx="605929" cy="808682"/>
          </a:xfrm>
          <a:prstGeom prst="rect">
            <a:avLst/>
          </a:prstGeom>
        </p:spPr>
      </p:pic>
      <p:cxnSp>
        <p:nvCxnSpPr>
          <p:cNvPr id="33" name="직선 화살표 연결선 32"/>
          <p:cNvCxnSpPr>
            <a:stCxn id="121" idx="2"/>
            <a:endCxn id="63" idx="0"/>
          </p:cNvCxnSpPr>
          <p:nvPr/>
        </p:nvCxnSpPr>
        <p:spPr>
          <a:xfrm rot="16200000" flipH="1">
            <a:off x="5174810" y="3111393"/>
            <a:ext cx="747606" cy="324485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ysDot"/>
            <a:miter/>
            <a:tailEnd type="triangle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323527" y="4596886"/>
            <a:ext cx="2523599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92D050"/>
                </a:solidFill>
                <a:latin typeface="Snap ITC"/>
                <a:ea typeface="+mj-ea"/>
              </a:rPr>
              <a:t>Real time Camera</a:t>
            </a:r>
            <a:endParaRPr lang="ko-KR" altLang="en-US" sz="2400" b="1">
              <a:solidFill>
                <a:srgbClr val="92D050"/>
              </a:solidFill>
              <a:latin typeface="Snap ITC"/>
              <a:ea typeface="+mj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813973" y="3194254"/>
            <a:ext cx="2917789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92D050"/>
                </a:solidFill>
                <a:latin typeface="Snap ITC"/>
                <a:ea typeface="+mj-ea"/>
              </a:rPr>
              <a:t>Server(for DB)</a:t>
            </a:r>
            <a:endParaRPr lang="ko-KR" altLang="en-US" sz="2400" b="1">
              <a:solidFill>
                <a:srgbClr val="92D050"/>
              </a:solidFill>
              <a:latin typeface="Snap ITC"/>
              <a:ea typeface="+mj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373062" y="6142670"/>
            <a:ext cx="1799610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92D050"/>
                </a:solidFill>
                <a:latin typeface="Snap ITC"/>
                <a:ea typeface="+mj-ea"/>
              </a:rPr>
              <a:t>User App</a:t>
            </a:r>
            <a:endParaRPr lang="ko-KR" altLang="en-US" sz="2400" b="1">
              <a:solidFill>
                <a:srgbClr val="92D050"/>
              </a:solidFill>
              <a:latin typeface="Snap ITC"/>
              <a:ea typeface="+mj-ea"/>
            </a:endParaRPr>
          </a:p>
        </p:txBody>
      </p:sp>
      <p:pic>
        <p:nvPicPr>
          <p:cNvPr id="121" name="그림 5" descr="그리기, 테이블, 냉장고이(가) 표시된 사진  자동 생성된 설명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4773083" y="2078147"/>
            <a:ext cx="1226574" cy="821685"/>
          </a:xfrm>
          <a:prstGeom prst="rect">
            <a:avLst/>
          </a:prstGeom>
        </p:spPr>
      </p:pic>
      <p:pic>
        <p:nvPicPr>
          <p:cNvPr id="122" name="그림 9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4042845" y="3689225"/>
            <a:ext cx="1519230" cy="872928"/>
          </a:xfrm>
          <a:prstGeom prst="rect">
            <a:avLst/>
          </a:prstGeom>
        </p:spPr>
      </p:pic>
      <p:pic>
        <p:nvPicPr>
          <p:cNvPr id="124" name="그림 17" descr="그리기, 표지판, 담장이(가) 표시된 사진  자동 생성된 설명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5110061" y="4509102"/>
            <a:ext cx="1099333" cy="1275556"/>
          </a:xfrm>
          <a:prstGeom prst="rect">
            <a:avLst/>
          </a:prstGeom>
        </p:spPr>
      </p:pic>
      <p:cxnSp>
        <p:nvCxnSpPr>
          <p:cNvPr id="125" name="직선 화살표 연결선 92"/>
          <p:cNvCxnSpPr>
            <a:stCxn id="122" idx="2"/>
            <a:endCxn id="124" idx="1"/>
          </p:cNvCxnSpPr>
          <p:nvPr/>
        </p:nvCxnSpPr>
        <p:spPr>
          <a:xfrm>
            <a:off x="4802460" y="4562153"/>
            <a:ext cx="307601" cy="5847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6" name="그림 38" descr="그리기이(가) 표시된 사진  자동 생성된 설명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6528102" y="3934368"/>
            <a:ext cx="738721" cy="761168"/>
          </a:xfrm>
          <a:prstGeom prst="rect">
            <a:avLst/>
          </a:prstGeom>
        </p:spPr>
      </p:pic>
      <p:cxnSp>
        <p:nvCxnSpPr>
          <p:cNvPr id="127" name="직선 화살표 연결선 93"/>
          <p:cNvCxnSpPr>
            <a:stCxn id="124" idx="3"/>
            <a:endCxn id="126" idx="1"/>
          </p:cNvCxnSpPr>
          <p:nvPr/>
        </p:nvCxnSpPr>
        <p:spPr>
          <a:xfrm rot="5400000" flipH="1" flipV="1">
            <a:off x="5952784" y="4571560"/>
            <a:ext cx="831925" cy="3187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직선 화살표 연결선 75"/>
          <p:cNvCxnSpPr>
            <a:stCxn id="5" idx="3"/>
            <a:endCxn id="121" idx="1"/>
          </p:cNvCxnSpPr>
          <p:nvPr/>
        </p:nvCxnSpPr>
        <p:spPr>
          <a:xfrm>
            <a:off x="4073787" y="2207673"/>
            <a:ext cx="699295" cy="281316"/>
          </a:xfrm>
          <a:prstGeom prst="straightConnector1">
            <a:avLst/>
          </a:prstGeom>
          <a:noFill/>
          <a:ln w="57150" cap="flat" cmpd="sng" algn="ctr">
            <a:solidFill>
              <a:srgbClr val="000000">
                <a:alpha val="100000"/>
              </a:srgbClr>
            </a:solidFill>
            <a:prstDash val="sysDash"/>
            <a:miter/>
            <a:tailEnd type="triangle"/>
          </a:ln>
          <a:effectLst/>
        </p:spPr>
      </p:cxnSp>
      <p:sp>
        <p:nvSpPr>
          <p:cNvPr id="43" name="사각형: 둥근 모서리 42"/>
          <p:cNvSpPr/>
          <p:nvPr/>
        </p:nvSpPr>
        <p:spPr>
          <a:xfrm>
            <a:off x="2146795" y="1615871"/>
            <a:ext cx="2669769" cy="1671987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solidFill>
              <a:sysClr val="windowText" lastClr="000000"/>
            </a:solidFill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63" name="사각형: 둥근 모서리 62"/>
          <p:cNvSpPr/>
          <p:nvPr/>
        </p:nvSpPr>
        <p:spPr>
          <a:xfrm>
            <a:off x="4081112" y="3647439"/>
            <a:ext cx="3259488" cy="2107158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solidFill>
              <a:sysClr val="windowText" lastClr="000000"/>
            </a:solidFill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서비스 구성도</a:t>
            </a:r>
            <a:r>
              <a:rPr kumimoji="0" lang="en-US" altLang="ko-KR" sz="10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r>
              <a:rPr kumimoji="0" lang="en-US" altLang="ko-KR" sz="16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- </a:t>
            </a:r>
            <a:r>
              <a:rPr kumimoji="0" lang="ko-KR" altLang="en-US" sz="10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서비스 시나리오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000" b="0" i="0" u="none" strike="noStrike" kern="1200" cap="none" spc="-5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1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572000" y="1473901"/>
            <a:ext cx="4493760" cy="4386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- back-end</a:t>
            </a:r>
          </a:p>
          <a:p>
            <a:pPr lvl="0">
              <a:defRPr/>
            </a:pP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1.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</a:rPr>
              <a:t>영상처리 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: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</a:rPr>
              <a:t>라즈베리파이를 통해 영상처리를 해서 사람인원 수 파악</a:t>
            </a:r>
          </a:p>
          <a:p>
            <a:pPr lvl="0">
              <a:defRPr/>
            </a:pP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2.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</a:rPr>
              <a:t>영상분석 결과 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: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</a:rPr>
              <a:t>현재 정거장 대기인원수 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,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</a:rPr>
              <a:t>측정된 시간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,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</a:rPr>
              <a:t>해당 정류장의 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ID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</a:rPr>
              <a:t>를 서버 데이터 베이스에</a:t>
            </a:r>
          </a:p>
          <a:p>
            <a:pPr lvl="0">
              <a:defRPr/>
            </a:pPr>
            <a:r>
              <a:rPr lang="ko-KR" altLang="en-US" sz="1400" b="1">
                <a:solidFill>
                  <a:prstClr val="black"/>
                </a:solidFill>
                <a:latin typeface="맑은 고딕"/>
              </a:rPr>
              <a:t> 저장</a:t>
            </a:r>
          </a:p>
          <a:p>
            <a:pPr lvl="0">
              <a:defRPr/>
            </a:pP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3.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</a:rPr>
              <a:t>데이터 전달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(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</a:rPr>
              <a:t>라즈베리파이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) :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</a:rPr>
              <a:t>요청한 데이터 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DB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</a:rPr>
              <a:t>로 전달</a:t>
            </a:r>
          </a:p>
          <a:p>
            <a:pPr lvl="0">
              <a:defRPr/>
            </a:pP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4.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</a:rPr>
              <a:t>데이터 요청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(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</a:rPr>
              <a:t>앱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) :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</a:rPr>
              <a:t>서버에 있는 데이터를 앱에서 요청</a:t>
            </a:r>
          </a:p>
          <a:p>
            <a:pPr lvl="0">
              <a:defRPr/>
            </a:pP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5.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</a:rPr>
              <a:t>데이터 전달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(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</a:rPr>
              <a:t>서버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) :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</a:rPr>
              <a:t>데이터를 앱으로 전달</a:t>
            </a:r>
          </a:p>
          <a:p>
            <a:pPr lvl="0">
              <a:defRPr/>
            </a:pPr>
            <a:endParaRPr lang="ko-KR" altLang="en-US" sz="1400" b="1">
              <a:solidFill>
                <a:prstClr val="black"/>
              </a:solidFill>
              <a:latin typeface="맑은 고딕"/>
            </a:endParaRPr>
          </a:p>
          <a:p>
            <a:pPr lvl="0">
              <a:defRPr/>
            </a:pP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- front-end</a:t>
            </a:r>
          </a:p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1.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</a:rPr>
              <a:t> 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Android Application :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</a:rPr>
              <a:t>영상처리한 대기인원 수를 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App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</a:rPr>
              <a:t>에 표기</a:t>
            </a:r>
          </a:p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1400" b="1">
              <a:solidFill>
                <a:prstClr val="black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323528" y="1632561"/>
            <a:ext cx="1167701" cy="1047611"/>
            <a:chOff x="616953" y="2293113"/>
            <a:chExt cx="2141317" cy="2388062"/>
          </a:xfrm>
        </p:grpSpPr>
        <p:pic>
          <p:nvPicPr>
            <p:cNvPr id="17" name="Picture 4" descr="íì´ì¹´ë©ë¼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616953" y="3075187"/>
              <a:ext cx="2141317" cy="1605988"/>
            </a:xfrm>
            <a:prstGeom prst="rect">
              <a:avLst/>
            </a:prstGeom>
            <a:noFill/>
          </p:spPr>
        </p:pic>
        <p:pic>
          <p:nvPicPr>
            <p:cNvPr id="18" name="Picture 2" descr="ë¼ì¦ë² ë¦¬íì´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736622" y="2293113"/>
              <a:ext cx="950990" cy="985415"/>
            </a:xfrm>
            <a:prstGeom prst="rect">
              <a:avLst/>
            </a:prstGeom>
            <a:noFill/>
          </p:spPr>
        </p:pic>
      </p:grpSp>
      <p:cxnSp>
        <p:nvCxnSpPr>
          <p:cNvPr id="34" name="직선 화살표 연결선 33"/>
          <p:cNvCxnSpPr>
            <a:stCxn id="17" idx="3"/>
          </p:cNvCxnSpPr>
          <p:nvPr/>
        </p:nvCxnSpPr>
        <p:spPr>
          <a:xfrm>
            <a:off x="1491229" y="2327909"/>
            <a:ext cx="658683" cy="547281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ysDot"/>
            <a:miter/>
            <a:tailEnd type="triangle"/>
          </a:ln>
          <a:effectLst/>
        </p:spPr>
      </p:cxnSp>
      <p:cxnSp>
        <p:nvCxnSpPr>
          <p:cNvPr id="35" name="직선 화살표 연결선 34"/>
          <p:cNvCxnSpPr/>
          <p:nvPr/>
        </p:nvCxnSpPr>
        <p:spPr>
          <a:xfrm>
            <a:off x="2258094" y="4416669"/>
            <a:ext cx="1359367" cy="747632"/>
          </a:xfrm>
          <a:prstGeom prst="straightConnector1">
            <a:avLst/>
          </a:prstGeom>
          <a:noFill/>
          <a:ln w="76200" cap="flat" cmpd="sng" algn="ctr">
            <a:solidFill>
              <a:sysClr val="windowText" lastClr="000000"/>
            </a:solidFill>
            <a:prstDash val="sysDot"/>
            <a:miter/>
            <a:headEnd type="triangle" w="med" len="med"/>
            <a:tailEnd type="triangle" w="med" len="med"/>
          </a:ln>
          <a:effectLst/>
        </p:spPr>
      </p:cxnSp>
      <p:pic>
        <p:nvPicPr>
          <p:cNvPr id="42" name="그림 41" descr="거리, 시계, 측면, 표지판이(가) 표시된 사진  자동 생성된 설명"/>
          <p:cNvPicPr>
            <a:picLocks noChangeAspect="1"/>
          </p:cNvPicPr>
          <p:nvPr/>
        </p:nvPicPr>
        <p:blipFill rotWithShape="1">
          <a:blip r:embed="rId6"/>
          <a:srcRect l="26300" t="17880" r="37100" b="19950"/>
          <a:stretch>
            <a:fillRect/>
          </a:stretch>
        </p:blipFill>
        <p:spPr>
          <a:xfrm>
            <a:off x="3675545" y="4500489"/>
            <a:ext cx="679419" cy="11542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73909" y="1593543"/>
            <a:ext cx="1482144" cy="3077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실시간 영상처리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207996" y="2551489"/>
            <a:ext cx="2238904" cy="3077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서버</a:t>
            </a:r>
            <a:r>
              <a:rPr lang="en-US" altLang="ko-KR" sz="1400" b="1"/>
              <a:t>(</a:t>
            </a:r>
            <a:r>
              <a:rPr lang="ko-KR" altLang="en-US" sz="1400" b="1"/>
              <a:t>데이터 베이스</a:t>
            </a:r>
            <a:r>
              <a:rPr lang="en-US" altLang="ko-KR" sz="1400" b="1"/>
              <a:t>)</a:t>
            </a:r>
            <a:r>
              <a:rPr lang="ko-KR" altLang="en-US" sz="1400" b="1"/>
              <a:t> 구축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005621" y="5353438"/>
            <a:ext cx="1604504" cy="2929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사용자 </a:t>
            </a:r>
            <a:r>
              <a:rPr lang="en-US" altLang="ko-KR" sz="1400" b="1"/>
              <a:t>Application</a:t>
            </a:r>
          </a:p>
        </p:txBody>
      </p:sp>
      <p:pic>
        <p:nvPicPr>
          <p:cNvPr id="58" name="그림 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916398" y="3682999"/>
            <a:ext cx="1162227" cy="667798"/>
          </a:xfrm>
          <a:prstGeom prst="rect">
            <a:avLst/>
          </a:prstGeom>
        </p:spPr>
      </p:pic>
      <p:pic>
        <p:nvPicPr>
          <p:cNvPr id="59" name="그림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648683" y="3002247"/>
            <a:ext cx="1082939" cy="599504"/>
          </a:xfrm>
          <a:prstGeom prst="rect">
            <a:avLst/>
          </a:prstGeom>
        </p:spPr>
      </p:pic>
      <p:sp>
        <p:nvSpPr>
          <p:cNvPr id="19" name="사각형: 둥근 모서리 18"/>
          <p:cNvSpPr/>
          <p:nvPr/>
        </p:nvSpPr>
        <p:spPr>
          <a:xfrm>
            <a:off x="1575106" y="2945285"/>
            <a:ext cx="1482143" cy="1384688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solidFill>
              <a:sysClr val="windowText" lastClr="000000"/>
            </a:solidFill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하드웨어</a:t>
            </a: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/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센서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 구성도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29661" y="1527740"/>
            <a:ext cx="8684677" cy="519441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1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7679410">
            <a:off x="1287561" y="4606749"/>
            <a:ext cx="1760811" cy="1760811"/>
          </a:xfrm>
          <a:prstGeom prst="rect">
            <a:avLst/>
          </a:prstGeom>
        </p:spPr>
      </p:pic>
      <p:pic>
        <p:nvPicPr>
          <p:cNvPr id="5" name="그림 4" descr="전자기기, 회로이(가) 표시된 사진  자동 생성된 설명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3350" y="2436827"/>
            <a:ext cx="2326579" cy="1744934"/>
          </a:xfrm>
          <a:prstGeom prst="rect">
            <a:avLst/>
          </a:prstGeom>
        </p:spPr>
      </p:pic>
      <p:pic>
        <p:nvPicPr>
          <p:cNvPr id="17" name="Picture 2" descr="ë¼ì¦ë² ë¦¬íì´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 rot="20588178">
            <a:off x="394906" y="2231957"/>
            <a:ext cx="718031" cy="598535"/>
          </a:xfrm>
          <a:prstGeom prst="rect">
            <a:avLst/>
          </a:prstGeom>
          <a:noFill/>
        </p:spPr>
      </p:pic>
      <p:cxnSp>
        <p:nvCxnSpPr>
          <p:cNvPr id="23" name="연결선: 꺾임 22"/>
          <p:cNvCxnSpPr>
            <a:endCxn id="3" idx="2"/>
          </p:cNvCxnSpPr>
          <p:nvPr/>
        </p:nvCxnSpPr>
        <p:spPr>
          <a:xfrm rot="16200000" flipH="1">
            <a:off x="531953" y="4003091"/>
            <a:ext cx="1179646" cy="70465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 descr="나이프이(가) 표시된 사진  자동 생성된 설명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flipH="1">
            <a:off x="4702780" y="1910494"/>
            <a:ext cx="2018773" cy="1744934"/>
          </a:xfrm>
          <a:prstGeom prst="rect">
            <a:avLst/>
          </a:prstGeom>
        </p:spPr>
      </p:pic>
      <p:cxnSp>
        <p:nvCxnSpPr>
          <p:cNvPr id="40" name="연결선: 꺾임 39"/>
          <p:cNvCxnSpPr>
            <a:stCxn id="38" idx="2"/>
            <a:endCxn id="5" idx="3"/>
          </p:cNvCxnSpPr>
          <p:nvPr/>
        </p:nvCxnSpPr>
        <p:spPr>
          <a:xfrm rot="5400000" flipH="1">
            <a:off x="4147981" y="2091243"/>
            <a:ext cx="346134" cy="2782237"/>
          </a:xfrm>
          <a:prstGeom prst="bentConnector4">
            <a:avLst>
              <a:gd name="adj1" fmla="val -66044"/>
              <a:gd name="adj2" fmla="val 6814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83895" y="2154959"/>
            <a:ext cx="2523599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92D050"/>
                </a:solidFill>
                <a:latin typeface="Snap ITC"/>
                <a:ea typeface="+mj-ea"/>
              </a:rPr>
              <a:t>Raspberry PI</a:t>
            </a:r>
            <a:endParaRPr lang="ko-KR" altLang="en-US" sz="2400" b="1">
              <a:solidFill>
                <a:srgbClr val="92D050"/>
              </a:solidFill>
              <a:latin typeface="Snap ITC"/>
              <a:ea typeface="+mj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710609" y="1975162"/>
            <a:ext cx="2893839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92D050"/>
                </a:solidFill>
                <a:latin typeface="Snap ITC"/>
                <a:ea typeface="+mj-ea"/>
              </a:rPr>
              <a:t>Potable Charge</a:t>
            </a:r>
            <a:endParaRPr lang="ko-KR" altLang="en-US" sz="2400" b="1">
              <a:solidFill>
                <a:srgbClr val="92D050"/>
              </a:solidFill>
              <a:latin typeface="Snap ITC"/>
              <a:ea typeface="+mj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207222" y="4600875"/>
            <a:ext cx="2788111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92D050"/>
                </a:solidFill>
                <a:latin typeface="Snap ITC"/>
                <a:ea typeface="+mj-ea"/>
              </a:rPr>
              <a:t>Camera Module</a:t>
            </a:r>
            <a:endParaRPr lang="ko-KR" altLang="en-US" sz="2400" b="1">
              <a:solidFill>
                <a:srgbClr val="92D050"/>
              </a:solidFill>
              <a:latin typeface="Snap ITC"/>
              <a:ea typeface="+mj-ea"/>
            </a:endParaRPr>
          </a:p>
        </p:txBody>
      </p:sp>
      <p:pic>
        <p:nvPicPr>
          <p:cNvPr id="50" name="그래픽 49" descr="그룹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43812" y="4854333"/>
            <a:ext cx="1425848" cy="1425848"/>
          </a:xfrm>
          <a:prstGeom prst="rect">
            <a:avLst/>
          </a:prstGeom>
        </p:spPr>
      </p:pic>
      <p:pic>
        <p:nvPicPr>
          <p:cNvPr id="51" name="그래픽 50" descr="그룹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456860" y="4854333"/>
            <a:ext cx="1425848" cy="1425848"/>
          </a:xfrm>
          <a:prstGeom prst="rect">
            <a:avLst/>
          </a:prstGeom>
        </p:spPr>
      </p:pic>
      <p:pic>
        <p:nvPicPr>
          <p:cNvPr id="53" name="그래픽 52" descr="기호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491133" y="4527764"/>
            <a:ext cx="1031630" cy="1031630"/>
          </a:xfrm>
          <a:prstGeom prst="rect">
            <a:avLst/>
          </a:prstGeom>
        </p:spPr>
      </p:pic>
      <p:cxnSp>
        <p:nvCxnSpPr>
          <p:cNvPr id="55" name="직선 연결선 54"/>
          <p:cNvCxnSpPr/>
          <p:nvPr/>
        </p:nvCxnSpPr>
        <p:spPr>
          <a:xfrm>
            <a:off x="8006948" y="5123179"/>
            <a:ext cx="0" cy="872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래픽 56" descr="버스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793604" y="4708372"/>
            <a:ext cx="426689" cy="426689"/>
          </a:xfrm>
          <a:prstGeom prst="rect">
            <a:avLst/>
          </a:prstGeom>
        </p:spPr>
      </p:pic>
      <p:cxnSp>
        <p:nvCxnSpPr>
          <p:cNvPr id="65" name="직선 화살표 연결선 64"/>
          <p:cNvCxnSpPr/>
          <p:nvPr/>
        </p:nvCxnSpPr>
        <p:spPr>
          <a:xfrm>
            <a:off x="3601277" y="5062540"/>
            <a:ext cx="1642535" cy="504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165143" y="6008062"/>
            <a:ext cx="3112820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92D050"/>
                </a:solidFill>
                <a:latin typeface="Snap ITC"/>
                <a:ea typeface="+mj-ea"/>
              </a:rPr>
              <a:t>People Counting</a:t>
            </a:r>
            <a:endParaRPr lang="ko-KR" altLang="en-US" sz="2400" b="1">
              <a:solidFill>
                <a:srgbClr val="92D050"/>
              </a:solidFill>
              <a:latin typeface="Snap ITC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엔티티관계도 </a:t>
            </a: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755576" y="1541402"/>
            <a:ext cx="3240360" cy="172819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lvl="0">
              <a:defRPr/>
            </a:pPr>
            <a:br>
              <a:rPr lang="en-US" altLang="ko-KR" sz="1600" b="1"/>
            </a:br>
            <a:r>
              <a:rPr lang="en-US" altLang="ko-KR" sz="1600" b="1">
                <a:latin typeface="맑은 고딕"/>
              </a:rPr>
              <a:t>  VED_Station ID INT(8)</a:t>
            </a:r>
          </a:p>
          <a:p>
            <a:pPr lvl="0">
              <a:defRPr/>
            </a:pPr>
            <a:r>
              <a:rPr lang="en-US" altLang="ko-KR" sz="1600" b="1">
                <a:latin typeface="맑은 고딕"/>
              </a:rPr>
              <a:t>  VED_BusRule INT(2)</a:t>
            </a:r>
          </a:p>
          <a:p>
            <a:pPr lvl="0">
              <a:defRPr/>
            </a:pPr>
            <a:r>
              <a:rPr lang="en-US" altLang="ko-KR" sz="1600" b="1">
                <a:latin typeface="맑은 고딕"/>
              </a:rPr>
              <a:t>  VED_DetectNumber INT(2)</a:t>
            </a:r>
          </a:p>
          <a:p>
            <a:pPr lvl="0">
              <a:defRPr/>
            </a:pPr>
            <a:r>
              <a:rPr lang="en-US" altLang="ko-KR" sz="1600" b="1">
                <a:latin typeface="맑은 고딕"/>
              </a:rPr>
              <a:t>  VED_BusNumber INT(8)</a:t>
            </a:r>
          </a:p>
          <a:p>
            <a:pPr lvl="0">
              <a:defRPr/>
            </a:pPr>
            <a:r>
              <a:rPr lang="en-US" altLang="ko-KR" sz="1600" b="1">
                <a:latin typeface="맑은 고딕"/>
              </a:rPr>
              <a:t>  VED_StationName STR(10)</a:t>
            </a:r>
          </a:p>
          <a:p>
            <a:pPr lvl="0">
              <a:defRPr/>
            </a:pPr>
            <a:r>
              <a:rPr lang="en-US" altLang="ko-KR" sz="1600" b="1">
                <a:latin typeface="맑은 고딕"/>
              </a:rPr>
              <a:t>  VED_TIME</a:t>
            </a:r>
          </a:p>
          <a:p>
            <a:pPr algn="ctr">
              <a:defRPr/>
            </a:pPr>
            <a:endParaRPr lang="en-US" altLang="ko-KR" sz="1600" b="1">
              <a:latin typeface="맑은 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3350" y="3269592"/>
            <a:ext cx="1880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/>
              <a:t>Raspberry Pi</a:t>
            </a:r>
            <a:endParaRPr lang="ko-KR" altLang="en-US" b="1"/>
          </a:p>
        </p:txBody>
      </p:sp>
      <p:cxnSp>
        <p:nvCxnSpPr>
          <p:cNvPr id="6" name="연결선: 꺾임 5"/>
          <p:cNvCxnSpPr/>
          <p:nvPr/>
        </p:nvCxnSpPr>
        <p:spPr>
          <a:xfrm rot="16200000" flipH="1">
            <a:off x="1450338" y="4077072"/>
            <a:ext cx="1800200" cy="504056"/>
          </a:xfrm>
          <a:prstGeom prst="bentConnector3">
            <a:avLst>
              <a:gd name="adj1" fmla="val 100224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/>
          <p:cNvCxnSpPr/>
          <p:nvPr/>
        </p:nvCxnSpPr>
        <p:spPr>
          <a:xfrm rot="5400000" flipH="1" flipV="1">
            <a:off x="5963324" y="4146320"/>
            <a:ext cx="1800200" cy="365560"/>
          </a:xfrm>
          <a:prstGeom prst="bentConnector3">
            <a:avLst>
              <a:gd name="adj1" fmla="val 1489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024070" y="3269592"/>
            <a:ext cx="1880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/>
              <a:t>User InFo</a:t>
            </a:r>
            <a:endParaRPr lang="ko-KR" altLang="en-US" b="1"/>
          </a:p>
        </p:txBody>
      </p:sp>
      <p:sp>
        <p:nvSpPr>
          <p:cNvPr id="28" name="TextBox 27"/>
          <p:cNvSpPr txBox="1"/>
          <p:nvPr/>
        </p:nvSpPr>
        <p:spPr>
          <a:xfrm>
            <a:off x="3825773" y="4076734"/>
            <a:ext cx="1880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/>
              <a:t>Server Role</a:t>
            </a:r>
            <a:endParaRPr lang="ko-KR" altLang="en-US" b="1"/>
          </a:p>
        </p:txBody>
      </p:sp>
      <p:sp>
        <p:nvSpPr>
          <p:cNvPr id="31" name="직사각형 15"/>
          <p:cNvSpPr/>
          <p:nvPr/>
        </p:nvSpPr>
        <p:spPr>
          <a:xfrm>
            <a:off x="2802078" y="4441259"/>
            <a:ext cx="3772676" cy="2131770"/>
          </a:xfrm>
          <a:prstGeom prst="rect">
            <a:avLst/>
          </a:prstGeom>
          <a:solidFill>
            <a:srgbClr val="FFFFFF">
              <a:alpha val="100000"/>
            </a:srgbClr>
          </a:solidFill>
          <a:ln w="38100" cap="flat" cmpd="sng" algn="ctr">
            <a:solidFill>
              <a:srgbClr val="4472C4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StationId Number(10)</a:t>
            </a:r>
          </a:p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BusNumber Number(10)</a:t>
            </a:r>
          </a:p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Detect_Number(People) Number(10)</a:t>
            </a:r>
          </a:p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StaOrder Number(10)</a:t>
            </a:r>
          </a:p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Station_Name String(10)</a:t>
            </a:r>
            <a:endParaRPr kumimoji="0" lang="ko-KR" altLang="en-US" sz="1800" b="1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2" name="직사각형 18"/>
          <p:cNvSpPr/>
          <p:nvPr/>
        </p:nvSpPr>
        <p:spPr>
          <a:xfrm>
            <a:off x="5148064" y="1556792"/>
            <a:ext cx="3240360" cy="1728190"/>
          </a:xfrm>
          <a:prstGeom prst="rect">
            <a:avLst/>
          </a:prstGeom>
          <a:solidFill>
            <a:srgbClr val="FFFFFF">
              <a:alpha val="100000"/>
            </a:srgbClr>
          </a:solidFill>
          <a:ln w="38100" cap="flat" cmpd="sng" algn="ctr">
            <a:solidFill>
              <a:srgbClr val="4472C4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DBStationId INT(10)</a:t>
            </a:r>
          </a:p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DBStaOrder INT(10)</a:t>
            </a:r>
          </a:p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DBLineCnt INT(10)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flipH="1">
            <a:off x="-806533" y="1465884"/>
            <a:ext cx="403244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0"/>
              </a:rPr>
              <a:t>메뉴구성도</a:t>
            </a:r>
            <a:endParaRPr lang="en-US" altLang="ko-KR" sz="2000" b="1">
              <a:ln w="0"/>
            </a:endParaRPr>
          </a:p>
        </p:txBody>
      </p:sp>
      <p:sp>
        <p:nvSpPr>
          <p:cNvPr id="14" name="바닥글 개체 틀 11"/>
          <p:cNvSpPr txBox="1"/>
          <p:nvPr/>
        </p:nvSpPr>
        <p:spPr>
          <a:xfrm>
            <a:off x="3181350" y="6508751"/>
            <a:ext cx="30861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한이음 ▶ 프로그램 설계서</a:t>
            </a:r>
          </a:p>
        </p:txBody>
      </p:sp>
      <p:pic>
        <p:nvPicPr>
          <p:cNvPr id="33" name="그림 2" descr="어두운, 표지판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8550" y="2029107"/>
            <a:ext cx="8886899" cy="3718069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168352" cy="819213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>
            <a:cxnSpLocks/>
          </p:cNvCxnSpPr>
          <p:nvPr/>
        </p:nvCxnSpPr>
        <p:spPr>
          <a:xfrm>
            <a:off x="424356" y="380328"/>
            <a:ext cx="2652001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387813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438200"/>
            <a:ext cx="2873622" cy="2160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기능 처리도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(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기능 흐름도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)</a:t>
            </a:r>
            <a:endParaRPr lang="ko-KR" altLang="en-US" sz="1700" spc="-5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sp>
        <p:nvSpPr>
          <p:cNvPr id="78" name="막힌 원호 77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850382"/>
              </p:ext>
            </p:extLst>
          </p:nvPr>
        </p:nvGraphicFramePr>
        <p:xfrm>
          <a:off x="133278" y="2477210"/>
          <a:ext cx="8849855" cy="44653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49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0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marL="91451" marR="91451" marT="45726" marB="4572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3302"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 marL="91451" marR="91451" marT="45726" marB="4572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2" name="Text Box 62"/>
          <p:cNvSpPr txBox="1">
            <a:spLocks noChangeArrowheads="1"/>
          </p:cNvSpPr>
          <p:nvPr/>
        </p:nvSpPr>
        <p:spPr bwMode="auto">
          <a:xfrm>
            <a:off x="468696" y="2798493"/>
            <a:ext cx="4968875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펌웨어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라즈베리파이의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연산에서의 기능 흐름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83" name="AutoShape 85"/>
          <p:cNvSpPr>
            <a:spLocks noChangeArrowheads="1"/>
          </p:cNvSpPr>
          <p:nvPr/>
        </p:nvSpPr>
        <p:spPr bwMode="auto">
          <a:xfrm>
            <a:off x="721930" y="3121195"/>
            <a:ext cx="7848600" cy="3237480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Rectangle 41"/>
          <p:cNvSpPr>
            <a:spLocks noChangeArrowheads="1"/>
          </p:cNvSpPr>
          <p:nvPr/>
        </p:nvSpPr>
        <p:spPr bwMode="auto">
          <a:xfrm>
            <a:off x="1502158" y="3355733"/>
            <a:ext cx="1439863" cy="309563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1000" b="1" kern="0" dirty="0" err="1">
                <a:latin typeface="맑은 고딕" pitchFamily="50" charset="-127"/>
                <a:ea typeface="맑은 고딕" pitchFamily="50" charset="-127"/>
              </a:rPr>
              <a:t>라즈베리파이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 실행</a:t>
            </a:r>
          </a:p>
        </p:txBody>
      </p:sp>
      <p:sp>
        <p:nvSpPr>
          <p:cNvPr id="85" name="AutoShape 46"/>
          <p:cNvSpPr>
            <a:spLocks noChangeArrowheads="1"/>
          </p:cNvSpPr>
          <p:nvPr/>
        </p:nvSpPr>
        <p:spPr bwMode="auto">
          <a:xfrm>
            <a:off x="1502158" y="4629726"/>
            <a:ext cx="1439863" cy="756391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사람 객체인식 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defRPr/>
            </a:pP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대기줄을 파악 대기줄의 인원을 확인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7" name="직선 화살표 연결선 86"/>
          <p:cNvCxnSpPr/>
          <p:nvPr/>
        </p:nvCxnSpPr>
        <p:spPr>
          <a:xfrm rot="5400000">
            <a:off x="2008570" y="3852621"/>
            <a:ext cx="360363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8" name="직선 화살표 연결선 87"/>
          <p:cNvCxnSpPr/>
          <p:nvPr/>
        </p:nvCxnSpPr>
        <p:spPr>
          <a:xfrm rot="5400000">
            <a:off x="2018891" y="4572552"/>
            <a:ext cx="358775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9" name="꺾인 연결선 88"/>
          <p:cNvCxnSpPr>
            <a:cxnSpLocks/>
            <a:endCxn id="84" idx="3"/>
          </p:cNvCxnSpPr>
          <p:nvPr/>
        </p:nvCxnSpPr>
        <p:spPr>
          <a:xfrm flipH="1" flipV="1">
            <a:off x="2942019" y="3510514"/>
            <a:ext cx="261831" cy="712616"/>
          </a:xfrm>
          <a:prstGeom prst="bentConnector3">
            <a:avLst>
              <a:gd name="adj1" fmla="val -87309"/>
            </a:avLst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90" name="TextBox 71"/>
          <p:cNvSpPr txBox="1">
            <a:spLocks noChangeArrowheads="1"/>
          </p:cNvSpPr>
          <p:nvPr/>
        </p:nvSpPr>
        <p:spPr bwMode="auto">
          <a:xfrm>
            <a:off x="1965101" y="4409109"/>
            <a:ext cx="25680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Y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TextBox 71"/>
          <p:cNvSpPr txBox="1">
            <a:spLocks noChangeArrowheads="1"/>
          </p:cNvSpPr>
          <p:nvPr/>
        </p:nvSpPr>
        <p:spPr bwMode="auto">
          <a:xfrm>
            <a:off x="3012472" y="3663593"/>
            <a:ext cx="2824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N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Rectangle 41"/>
          <p:cNvSpPr>
            <a:spLocks noChangeArrowheads="1"/>
          </p:cNvSpPr>
          <p:nvPr/>
        </p:nvSpPr>
        <p:spPr bwMode="auto">
          <a:xfrm>
            <a:off x="3626676" y="3235082"/>
            <a:ext cx="1334643" cy="490095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정보 데이터를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defRPr/>
            </a:pP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AWS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 서버</a:t>
            </a: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클라우드 컴퓨터</a:t>
            </a: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로 전송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0" name="직선 연결선 99"/>
          <p:cNvCxnSpPr/>
          <p:nvPr/>
        </p:nvCxnSpPr>
        <p:spPr>
          <a:xfrm>
            <a:off x="5096319" y="3926438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1" name="직선 연결선 100"/>
          <p:cNvCxnSpPr/>
          <p:nvPr/>
        </p:nvCxnSpPr>
        <p:spPr>
          <a:xfrm>
            <a:off x="5096319" y="4455870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2" name="직선 연결선 101"/>
          <p:cNvCxnSpPr/>
          <p:nvPr/>
        </p:nvCxnSpPr>
        <p:spPr>
          <a:xfrm>
            <a:off x="5086159" y="4986158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3" name="직선 연결선 102"/>
          <p:cNvCxnSpPr/>
          <p:nvPr/>
        </p:nvCxnSpPr>
        <p:spPr>
          <a:xfrm>
            <a:off x="5096319" y="5544894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5" name="직선 화살표 연결선 104"/>
          <p:cNvCxnSpPr/>
          <p:nvPr/>
        </p:nvCxnSpPr>
        <p:spPr>
          <a:xfrm>
            <a:off x="6761543" y="3412881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7" name="직선 화살표 연결선 106"/>
          <p:cNvCxnSpPr/>
          <p:nvPr/>
        </p:nvCxnSpPr>
        <p:spPr>
          <a:xfrm>
            <a:off x="6771069" y="3928821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8" name="직선 화살표 연결선 107"/>
          <p:cNvCxnSpPr/>
          <p:nvPr/>
        </p:nvCxnSpPr>
        <p:spPr>
          <a:xfrm>
            <a:off x="6752019" y="4455871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9" name="직선 화살표 연결선 108"/>
          <p:cNvCxnSpPr/>
          <p:nvPr/>
        </p:nvCxnSpPr>
        <p:spPr>
          <a:xfrm>
            <a:off x="6752019" y="4987681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10" name="직선 화살표 연결선 109"/>
          <p:cNvCxnSpPr/>
          <p:nvPr/>
        </p:nvCxnSpPr>
        <p:spPr>
          <a:xfrm>
            <a:off x="6752019" y="5530606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11" name="Rectangle 41"/>
          <p:cNvSpPr>
            <a:spLocks noChangeArrowheads="1"/>
          </p:cNvSpPr>
          <p:nvPr/>
        </p:nvSpPr>
        <p:spPr bwMode="auto">
          <a:xfrm>
            <a:off x="6993318" y="4290768"/>
            <a:ext cx="1395107" cy="38110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Python </a:t>
            </a:r>
            <a:r>
              <a:rPr lang="en-US" altLang="ko-KR" sz="800" b="1" kern="0" dirty="0" err="1">
                <a:latin typeface="맑은 고딕" pitchFamily="50" charset="-127"/>
                <a:ea typeface="맑은 고딕" pitchFamily="50" charset="-127"/>
              </a:rPr>
              <a:t>Numpy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를 이용하여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각 객체사이의 거리를</a:t>
            </a:r>
            <a:endParaRPr lang="en-US" altLang="ko-KR" sz="800" b="1" kern="0" dirty="0"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defRPr/>
            </a:pP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 확인 후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줄 형성</a:t>
            </a:r>
          </a:p>
        </p:txBody>
      </p:sp>
      <p:sp>
        <p:nvSpPr>
          <p:cNvPr id="112" name="AutoShape 46"/>
          <p:cNvSpPr>
            <a:spLocks noChangeArrowheads="1"/>
          </p:cNvSpPr>
          <p:nvPr/>
        </p:nvSpPr>
        <p:spPr bwMode="auto">
          <a:xfrm>
            <a:off x="6982207" y="3141419"/>
            <a:ext cx="1439863" cy="539751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미리 </a:t>
            </a:r>
            <a:r>
              <a:rPr lang="ko-KR" altLang="en-US" sz="800" b="1" kern="0" dirty="0" err="1">
                <a:latin typeface="맑은 고딕" pitchFamily="50" charset="-127"/>
                <a:ea typeface="맑은 고딕" pitchFamily="50" charset="-127"/>
              </a:rPr>
              <a:t>파악후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데이터화 하거나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사용 와이파이를 통해 판별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13" name="AutoShape 46"/>
          <p:cNvSpPr>
            <a:spLocks noChangeArrowheads="1"/>
          </p:cNvSpPr>
          <p:nvPr/>
        </p:nvSpPr>
        <p:spPr bwMode="auto">
          <a:xfrm>
            <a:off x="6982207" y="4709870"/>
            <a:ext cx="1439863" cy="539751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900" b="1" kern="0" dirty="0">
                <a:latin typeface="맑은 고딕" pitchFamily="50" charset="-127"/>
                <a:ea typeface="맑은 고딕" pitchFamily="50" charset="-127"/>
              </a:rPr>
              <a:t>HOG </a:t>
            </a:r>
            <a:r>
              <a:rPr lang="ko-KR" altLang="en-US" sz="900" b="1" kern="0" dirty="0">
                <a:latin typeface="맑은 고딕" pitchFamily="50" charset="-127"/>
                <a:ea typeface="맑은 고딕" pitchFamily="50" charset="-127"/>
              </a:rPr>
              <a:t>알고리즘을 이용한 </a:t>
            </a:r>
            <a:r>
              <a:rPr lang="en-US" altLang="ko-KR" sz="900" b="1" kern="0" dirty="0">
                <a:latin typeface="맑은 고딕" pitchFamily="50" charset="-127"/>
                <a:ea typeface="맑은 고딕" pitchFamily="50" charset="-127"/>
              </a:rPr>
              <a:t>open CV  </a:t>
            </a:r>
            <a:r>
              <a:rPr lang="ko-KR" altLang="en-US" sz="900" b="1" kern="0" dirty="0">
                <a:latin typeface="맑은 고딕" pitchFamily="50" charset="-127"/>
                <a:ea typeface="맑은 고딕" pitchFamily="50" charset="-127"/>
              </a:rPr>
              <a:t>영상처리</a:t>
            </a:r>
            <a:endParaRPr lang="en-US" altLang="ko-KR" sz="900" b="1" kern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4" name="AutoShape 46"/>
          <p:cNvSpPr>
            <a:spLocks noChangeArrowheads="1"/>
          </p:cNvSpPr>
          <p:nvPr/>
        </p:nvSpPr>
        <p:spPr bwMode="auto">
          <a:xfrm>
            <a:off x="6982207" y="5275019"/>
            <a:ext cx="1439863" cy="539751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900" b="1" kern="0" dirty="0" err="1">
                <a:latin typeface="맑은 고딕" pitchFamily="50" charset="-127"/>
                <a:ea typeface="맑은 고딕" pitchFamily="50" charset="-127"/>
              </a:rPr>
              <a:t>Haar</a:t>
            </a:r>
            <a:r>
              <a:rPr lang="en-US" altLang="ko-KR" sz="900" b="1" kern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kern="0" dirty="0" err="1">
                <a:latin typeface="맑은 고딕" pitchFamily="50" charset="-127"/>
                <a:ea typeface="맑은 고딕" pitchFamily="50" charset="-127"/>
              </a:rPr>
              <a:t>캐스캐이드를</a:t>
            </a:r>
            <a:r>
              <a:rPr lang="ko-KR" altLang="en-US" sz="900" b="1" kern="0" dirty="0">
                <a:latin typeface="맑은 고딕" pitchFamily="50" charset="-127"/>
                <a:ea typeface="맑은 고딕" pitchFamily="50" charset="-127"/>
              </a:rPr>
              <a:t> 이용한 </a:t>
            </a:r>
            <a:r>
              <a:rPr lang="en-US" altLang="ko-KR" sz="900" b="1" kern="0" dirty="0">
                <a:latin typeface="맑은 고딕" pitchFamily="50" charset="-127"/>
                <a:ea typeface="맑은 고딕" pitchFamily="50" charset="-127"/>
              </a:rPr>
              <a:t>open CV </a:t>
            </a:r>
            <a:r>
              <a:rPr lang="ko-KR" altLang="en-US" sz="900" b="1" kern="0" dirty="0">
                <a:latin typeface="맑은 고딕" pitchFamily="50" charset="-127"/>
                <a:ea typeface="맑은 고딕" pitchFamily="50" charset="-127"/>
              </a:rPr>
              <a:t>영상처리</a:t>
            </a:r>
            <a:endParaRPr lang="en-US" altLang="ko-KR" sz="900" b="1" kern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5" name="Oval 44"/>
          <p:cNvSpPr>
            <a:spLocks noChangeArrowheads="1"/>
          </p:cNvSpPr>
          <p:nvPr/>
        </p:nvSpPr>
        <p:spPr bwMode="auto">
          <a:xfrm>
            <a:off x="4837493" y="3136655"/>
            <a:ext cx="268288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6" name="Oval 58"/>
          <p:cNvSpPr>
            <a:spLocks noChangeArrowheads="1"/>
          </p:cNvSpPr>
          <p:nvPr/>
        </p:nvSpPr>
        <p:spPr bwMode="auto">
          <a:xfrm>
            <a:off x="929068" y="5883030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17" name="Text Box 59"/>
          <p:cNvSpPr txBox="1">
            <a:spLocks noChangeArrowheads="1"/>
          </p:cNvSpPr>
          <p:nvPr/>
        </p:nvSpPr>
        <p:spPr bwMode="auto">
          <a:xfrm>
            <a:off x="1126191" y="5846522"/>
            <a:ext cx="7420621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사람 객체인식으로 인한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대기줄파악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프로그램을 실행하여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펌웨어에서 측정하는 정류장에서 실제 기다리는 대기인원을 알아냄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8" name="Oval 73"/>
          <p:cNvSpPr>
            <a:spLocks noChangeArrowheads="1"/>
          </p:cNvSpPr>
          <p:nvPr/>
        </p:nvSpPr>
        <p:spPr bwMode="auto">
          <a:xfrm>
            <a:off x="929068" y="6124330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latinLnBrk="0">
              <a:spcBef>
                <a:spcPct val="50000"/>
              </a:spcBef>
              <a:defRPr/>
            </a:pPr>
            <a:r>
              <a:rPr lang="en-US" altLang="ko-KR" sz="1000" ker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9" name="Text Box 59"/>
          <p:cNvSpPr txBox="1">
            <a:spLocks noChangeArrowheads="1"/>
          </p:cNvSpPr>
          <p:nvPr/>
        </p:nvSpPr>
        <p:spPr bwMode="auto">
          <a:xfrm>
            <a:off x="1139456" y="6099886"/>
            <a:ext cx="7558479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프로그램을 통해 알아낸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대기인원과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해당 정거장의 아이디를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데이터화하여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현재 시간과 함께 저장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이를 클라우드 서버에 전송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0" name="Oval 44"/>
          <p:cNvSpPr>
            <a:spLocks noChangeArrowheads="1"/>
          </p:cNvSpPr>
          <p:nvPr/>
        </p:nvSpPr>
        <p:spPr bwMode="auto">
          <a:xfrm>
            <a:off x="2776920" y="4715451"/>
            <a:ext cx="268287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121" name="표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566895"/>
              </p:ext>
            </p:extLst>
          </p:nvPr>
        </p:nvGraphicFramePr>
        <p:xfrm>
          <a:off x="133278" y="913093"/>
          <a:ext cx="8865668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504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20_HF054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>
                          <a:solidFill>
                            <a:srgbClr val="3B5AA8"/>
                          </a:solidFill>
                        </a:rPr>
                        <a:t>프로그램 명</a:t>
                      </a:r>
                      <a:endParaRPr lang="ko-KR" altLang="en-US" sz="11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b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대중교통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광역버스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대기인원을 판별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계산 후 더 정확한 최소시간 경로 지원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20  . 7 . 20 .</a:t>
                      </a:r>
                      <a:endParaRPr lang="ko-KR" altLang="en-US" sz="11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11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dirty="0">
                          <a:solidFill>
                            <a:srgbClr val="3B5AA8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100" b="1" kern="1200" dirty="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7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객체 영상처리를 이용해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광역버스 정류장 대기줄을 파악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이를 서버로 전송하여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어플리케이션에 전달하며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공공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접목시켜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기존 대중교통 길 찾기 서비스의 정확도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특히 출퇴근시간의 정확도를 높이는 시스템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3B5AA8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김우진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7412049" y="2652949"/>
            <a:ext cx="1571084" cy="238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실무 산출물 형식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5F85F107-C959-4688-A91D-C537817FEDEB}"/>
              </a:ext>
            </a:extLst>
          </p:cNvPr>
          <p:cNvCxnSpPr>
            <a:cxnSpLocks/>
          </p:cNvCxnSpPr>
          <p:nvPr/>
        </p:nvCxnSpPr>
        <p:spPr>
          <a:xfrm>
            <a:off x="2195244" y="5369053"/>
            <a:ext cx="2896251" cy="387603"/>
          </a:xfrm>
          <a:prstGeom prst="bentConnector3">
            <a:avLst>
              <a:gd name="adj1" fmla="val 187"/>
            </a:avLst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2815906B-8C9A-43F1-9413-562E5EB83832}"/>
              </a:ext>
            </a:extLst>
          </p:cNvPr>
          <p:cNvCxnSpPr/>
          <p:nvPr/>
        </p:nvCxnSpPr>
        <p:spPr>
          <a:xfrm rot="16200000" flipV="1">
            <a:off x="3847687" y="4507569"/>
            <a:ext cx="2343151" cy="134937"/>
          </a:xfrm>
          <a:prstGeom prst="bentConnector3">
            <a:avLst>
              <a:gd name="adj1" fmla="val 100081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A2AA783A-CB8C-4B8A-A368-64B3ED48DE7C}"/>
              </a:ext>
            </a:extLst>
          </p:cNvPr>
          <p:cNvCxnSpPr/>
          <p:nvPr/>
        </p:nvCxnSpPr>
        <p:spPr>
          <a:xfrm>
            <a:off x="5086159" y="3399927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CD8C705-BF94-472F-BF02-93893AA42AD2}"/>
              </a:ext>
            </a:extLst>
          </p:cNvPr>
          <p:cNvSpPr/>
          <p:nvPr/>
        </p:nvSpPr>
        <p:spPr>
          <a:xfrm>
            <a:off x="5296886" y="3203231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해당 정거장의</a:t>
            </a:r>
            <a:endParaRPr lang="en-US" altLang="ko-KR" sz="800" b="1" dirty="0"/>
          </a:p>
          <a:p>
            <a:pPr algn="ctr"/>
            <a:r>
              <a:rPr lang="ko-KR" altLang="en-US" sz="800" b="1" dirty="0"/>
              <a:t> 아이디를 데이터화</a:t>
            </a:r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01E967E9-78C0-49B0-B3DE-2CBFCE1D9FBA}"/>
              </a:ext>
            </a:extLst>
          </p:cNvPr>
          <p:cNvSpPr/>
          <p:nvPr/>
        </p:nvSpPr>
        <p:spPr>
          <a:xfrm>
            <a:off x="5296886" y="3725175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형성 대기줄을 일정한</a:t>
            </a:r>
            <a:endParaRPr lang="en-US" altLang="ko-KR" sz="800" b="1" dirty="0"/>
          </a:p>
          <a:p>
            <a:pPr algn="ctr"/>
            <a:r>
              <a:rPr lang="ko-KR" altLang="en-US" sz="800" b="1" dirty="0"/>
              <a:t> 간격마다 데이터화</a:t>
            </a:r>
          </a:p>
        </p:txBody>
      </p: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817D5771-CD92-49D4-A472-4F2B9EFE0087}"/>
              </a:ext>
            </a:extLst>
          </p:cNvPr>
          <p:cNvSpPr/>
          <p:nvPr/>
        </p:nvSpPr>
        <p:spPr>
          <a:xfrm>
            <a:off x="5296886" y="4271342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인식한 사람 객체사이의</a:t>
            </a:r>
            <a:endParaRPr lang="en-US" altLang="ko-KR" sz="800" b="1" dirty="0"/>
          </a:p>
          <a:p>
            <a:pPr algn="ctr"/>
            <a:r>
              <a:rPr lang="ko-KR" altLang="en-US" sz="800" b="1" dirty="0"/>
              <a:t> 간격을 이용하여</a:t>
            </a:r>
            <a:r>
              <a:rPr lang="en-US" altLang="ko-KR" sz="800" b="1" dirty="0"/>
              <a:t>,</a:t>
            </a:r>
          </a:p>
          <a:p>
            <a:pPr algn="ctr"/>
            <a:r>
              <a:rPr lang="en-US" altLang="ko-KR" sz="800" b="1" dirty="0"/>
              <a:t> </a:t>
            </a:r>
            <a:r>
              <a:rPr lang="ko-KR" altLang="en-US" sz="800" b="1" dirty="0"/>
              <a:t>대기 줄의 형성 파악</a:t>
            </a:r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208730AE-46DD-497E-92D8-F6BEA805FF5A}"/>
              </a:ext>
            </a:extLst>
          </p:cNvPr>
          <p:cNvSpPr/>
          <p:nvPr/>
        </p:nvSpPr>
        <p:spPr>
          <a:xfrm>
            <a:off x="5296886" y="4793286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HOG </a:t>
            </a:r>
            <a:r>
              <a:rPr lang="ko-KR" altLang="en-US" sz="800" b="1" dirty="0"/>
              <a:t>알고리즘을 이용한 사람 객체 인식</a:t>
            </a:r>
          </a:p>
        </p:txBody>
      </p:sp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79F8D411-EF85-4DCA-A983-436D34F29F4D}"/>
              </a:ext>
            </a:extLst>
          </p:cNvPr>
          <p:cNvSpPr/>
          <p:nvPr/>
        </p:nvSpPr>
        <p:spPr>
          <a:xfrm>
            <a:off x="5296886" y="5326771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/>
              <a:t>Haar</a:t>
            </a:r>
            <a:r>
              <a:rPr lang="en-US" altLang="ko-KR" sz="800" b="1" dirty="0"/>
              <a:t> </a:t>
            </a:r>
            <a:r>
              <a:rPr lang="ko-KR" altLang="en-US" sz="800" b="1" dirty="0" err="1"/>
              <a:t>알고림즘을</a:t>
            </a:r>
            <a:r>
              <a:rPr lang="ko-KR" altLang="en-US" sz="800" b="1" dirty="0"/>
              <a:t> 이용한 사람 객체인식</a:t>
            </a:r>
          </a:p>
        </p:txBody>
      </p:sp>
      <p:sp>
        <p:nvSpPr>
          <p:cNvPr id="53" name="Rectangle 41">
            <a:extLst>
              <a:ext uri="{FF2B5EF4-FFF2-40B4-BE49-F238E27FC236}">
                <a16:creationId xmlns:a16="http://schemas.microsoft.com/office/drawing/2014/main" id="{1354432D-DC45-4A4A-A18C-F05EBEEAC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3318" y="3742892"/>
            <a:ext cx="1395107" cy="38110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실시간 영상처리를 이용하여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객체인식을 하기때문에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일정한 프레임에 따라 계산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800" b="1" kern="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사각형: 잘린 대각선 방향 모서리 50">
            <a:extLst>
              <a:ext uri="{FF2B5EF4-FFF2-40B4-BE49-F238E27FC236}">
                <a16:creationId xmlns:a16="http://schemas.microsoft.com/office/drawing/2014/main" id="{17467AC0-E577-4AF9-93F8-FCD802785640}"/>
              </a:ext>
            </a:extLst>
          </p:cNvPr>
          <p:cNvSpPr/>
          <p:nvPr/>
        </p:nvSpPr>
        <p:spPr>
          <a:xfrm>
            <a:off x="1142524" y="4079282"/>
            <a:ext cx="2061326" cy="345327"/>
          </a:xfrm>
          <a:prstGeom prst="snip2DiagRect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000" b="1" kern="0" dirty="0">
                <a:latin typeface="맑은 고딕" pitchFamily="50" charset="-127"/>
              </a:rPr>
              <a:t>카메라 모듈을 이용한</a:t>
            </a:r>
            <a:br>
              <a:rPr lang="en-US" altLang="ko-KR" sz="1000" b="1" kern="0" dirty="0">
                <a:latin typeface="맑은 고딕" pitchFamily="50" charset="-127"/>
              </a:rPr>
            </a:br>
            <a:r>
              <a:rPr lang="ko-KR" altLang="en-US" sz="1000" b="1" kern="0" dirty="0">
                <a:latin typeface="맑은 고딕" pitchFamily="50" charset="-127"/>
              </a:rPr>
              <a:t> 프로그램 실행</a:t>
            </a:r>
          </a:p>
        </p:txBody>
      </p:sp>
    </p:spTree>
    <p:extLst>
      <p:ext uri="{BB962C8B-B14F-4D97-AF65-F5344CB8AC3E}">
        <p14:creationId xmlns:p14="http://schemas.microsoft.com/office/powerpoint/2010/main" val="633488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8"/>
            <a:ext cx="2952328" cy="2724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700" spc="-5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47F7D35-8FA2-4D82-BE1A-402B9ED632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338181"/>
              </p:ext>
            </p:extLst>
          </p:nvPr>
        </p:nvGraphicFramePr>
        <p:xfrm>
          <a:off x="107504" y="1226229"/>
          <a:ext cx="8876051" cy="53765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76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9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6915"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Text Box 62">
            <a:extLst>
              <a:ext uri="{FF2B5EF4-FFF2-40B4-BE49-F238E27FC236}">
                <a16:creationId xmlns:a16="http://schemas.microsoft.com/office/drawing/2014/main" id="{27707578-A953-48A0-911A-4E8992AE0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449" y="1718714"/>
            <a:ext cx="4968875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서버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클라우드 컴퓨터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18" name="AutoShape 85">
            <a:extLst>
              <a:ext uri="{FF2B5EF4-FFF2-40B4-BE49-F238E27FC236}">
                <a16:creationId xmlns:a16="http://schemas.microsoft.com/office/drawing/2014/main" id="{6E3BB00E-3751-4165-A2BB-BDA97276E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353" y="2008880"/>
            <a:ext cx="7848600" cy="4394729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Rectangle 41">
            <a:extLst>
              <a:ext uri="{FF2B5EF4-FFF2-40B4-BE49-F238E27FC236}">
                <a16:creationId xmlns:a16="http://schemas.microsoft.com/office/drawing/2014/main" id="{01EC1624-1F3F-4DF0-B31F-8EBFE928E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0911" y="2249040"/>
            <a:ext cx="1439863" cy="309563"/>
          </a:xfrm>
          <a:prstGeom prst="rect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>
              <a:defRPr/>
            </a:pPr>
            <a:r>
              <a:rPr lang="en-US" altLang="ko-KR" sz="1000" b="1" kern="0" dirty="0">
                <a:latin typeface="맑은 고딕" pitchFamily="50" charset="-127"/>
              </a:rPr>
              <a:t>AWS IoT(</a:t>
            </a:r>
            <a:r>
              <a:rPr lang="ko-KR" altLang="en-US" sz="1000" b="1" kern="0" dirty="0" err="1">
                <a:latin typeface="맑은 고딕" pitchFamily="50" charset="-127"/>
              </a:rPr>
              <a:t>라즈베리파이</a:t>
            </a:r>
            <a:r>
              <a:rPr lang="en-US" altLang="ko-KR" sz="1000" b="1" kern="0" dirty="0">
                <a:latin typeface="맑은 고딕" pitchFamily="50" charset="-127"/>
              </a:rPr>
              <a:t>)</a:t>
            </a:r>
            <a:endParaRPr lang="ko-KR" altLang="en-US" sz="1000" b="1" kern="0" dirty="0">
              <a:latin typeface="맑은 고딕" pitchFamily="50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9397852-C28C-45C1-AB07-025ECA079B6A}"/>
              </a:ext>
            </a:extLst>
          </p:cNvPr>
          <p:cNvCxnSpPr>
            <a:cxnSpLocks/>
          </p:cNvCxnSpPr>
          <p:nvPr/>
        </p:nvCxnSpPr>
        <p:spPr>
          <a:xfrm>
            <a:off x="2056712" y="2554515"/>
            <a:ext cx="1" cy="528760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B0F1C92-F195-4C1E-9ABA-5902CB81FED3}"/>
              </a:ext>
            </a:extLst>
          </p:cNvPr>
          <p:cNvCxnSpPr/>
          <p:nvPr/>
        </p:nvCxnSpPr>
        <p:spPr>
          <a:xfrm rot="5400000">
            <a:off x="1887643" y="3651024"/>
            <a:ext cx="358775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5C9619A-504E-4086-A8F3-1844E1DD46FF}"/>
              </a:ext>
            </a:extLst>
          </p:cNvPr>
          <p:cNvCxnSpPr/>
          <p:nvPr/>
        </p:nvCxnSpPr>
        <p:spPr>
          <a:xfrm>
            <a:off x="4965073" y="3225759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25CD5D3-ACF5-4AEB-8AA3-A8A6BC57B169}"/>
              </a:ext>
            </a:extLst>
          </p:cNvPr>
          <p:cNvCxnSpPr/>
          <p:nvPr/>
        </p:nvCxnSpPr>
        <p:spPr>
          <a:xfrm>
            <a:off x="6630297" y="2710169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878DC62-AA53-45DB-A998-51F5F7983DAE}"/>
              </a:ext>
            </a:extLst>
          </p:cNvPr>
          <p:cNvCxnSpPr/>
          <p:nvPr/>
        </p:nvCxnSpPr>
        <p:spPr>
          <a:xfrm>
            <a:off x="6639822" y="3228143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45" name="AutoShape 46">
            <a:extLst>
              <a:ext uri="{FF2B5EF4-FFF2-40B4-BE49-F238E27FC236}">
                <a16:creationId xmlns:a16="http://schemas.microsoft.com/office/drawing/2014/main" id="{3CB943FD-F073-43A7-AF82-B457EE369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0960" y="2393096"/>
            <a:ext cx="1439863" cy="539751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FTP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HTTP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프로토콜을 사용하여 정보 전달</a:t>
            </a:r>
            <a:endParaRPr lang="en-US" altLang="ko-KR" sz="800" b="1" kern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Oval 58">
            <a:extLst>
              <a:ext uri="{FF2B5EF4-FFF2-40B4-BE49-F238E27FC236}">
                <a16:creationId xmlns:a16="http://schemas.microsoft.com/office/drawing/2014/main" id="{5366B746-1FBD-4ADF-89FF-AFC0E05CC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821" y="5525533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2" name="Oval 73">
            <a:extLst>
              <a:ext uri="{FF2B5EF4-FFF2-40B4-BE49-F238E27FC236}">
                <a16:creationId xmlns:a16="http://schemas.microsoft.com/office/drawing/2014/main" id="{86DA2717-5249-449B-8D8B-99869D42F0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821" y="5766833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latinLnBrk="0">
              <a:spcBef>
                <a:spcPct val="50000"/>
              </a:spcBef>
              <a:defRPr/>
            </a:pPr>
            <a:r>
              <a:rPr lang="en-US" altLang="ko-KR" sz="1000" ker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8825156F-D595-441A-876A-0B5CFD81AE0C}"/>
              </a:ext>
            </a:extLst>
          </p:cNvPr>
          <p:cNvCxnSpPr>
            <a:cxnSpLocks/>
          </p:cNvCxnSpPr>
          <p:nvPr/>
        </p:nvCxnSpPr>
        <p:spPr>
          <a:xfrm>
            <a:off x="2063997" y="4643564"/>
            <a:ext cx="2896251" cy="387603"/>
          </a:xfrm>
          <a:prstGeom prst="bentConnector3">
            <a:avLst>
              <a:gd name="adj1" fmla="val 187"/>
            </a:avLst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9D411D5B-A5DE-4ECB-821D-51D1E17923D2}"/>
              </a:ext>
            </a:extLst>
          </p:cNvPr>
          <p:cNvCxnSpPr/>
          <p:nvPr/>
        </p:nvCxnSpPr>
        <p:spPr>
          <a:xfrm rot="16200000" flipV="1">
            <a:off x="3716440" y="3806891"/>
            <a:ext cx="2343151" cy="134937"/>
          </a:xfrm>
          <a:prstGeom prst="bentConnector3">
            <a:avLst>
              <a:gd name="adj1" fmla="val 100081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747C7E31-A052-4578-A4BB-5422472AEB3B}"/>
              </a:ext>
            </a:extLst>
          </p:cNvPr>
          <p:cNvCxnSpPr/>
          <p:nvPr/>
        </p:nvCxnSpPr>
        <p:spPr>
          <a:xfrm>
            <a:off x="4954913" y="2704317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6A0ED780-F5BE-4A36-9074-9D4BFD8D6612}"/>
              </a:ext>
            </a:extLst>
          </p:cNvPr>
          <p:cNvSpPr/>
          <p:nvPr/>
        </p:nvSpPr>
        <p:spPr>
          <a:xfrm>
            <a:off x="5165638" y="2503006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사람의 인원수를 프로토콜을 이용하여 전달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1107E826-7B6A-4F77-9DCB-C8E93A31D0A4}"/>
              </a:ext>
            </a:extLst>
          </p:cNvPr>
          <p:cNvSpPr/>
          <p:nvPr/>
        </p:nvSpPr>
        <p:spPr>
          <a:xfrm>
            <a:off x="5165638" y="3024497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인원수 체크 시간을 프로토콜을 이용하여 전달 </a:t>
            </a:r>
          </a:p>
        </p:txBody>
      </p:sp>
      <p:sp>
        <p:nvSpPr>
          <p:cNvPr id="63" name="Rectangle 41">
            <a:extLst>
              <a:ext uri="{FF2B5EF4-FFF2-40B4-BE49-F238E27FC236}">
                <a16:creationId xmlns:a16="http://schemas.microsoft.com/office/drawing/2014/main" id="{4A3D969A-E13F-4AC9-9B54-521EFB6AB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2072" y="3042215"/>
            <a:ext cx="1395107" cy="38110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FTP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HTTP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프로토콜을 사용하여 정보 전달</a:t>
            </a:r>
          </a:p>
        </p:txBody>
      </p:sp>
      <p:sp>
        <p:nvSpPr>
          <p:cNvPr id="36" name="Rectangle 41">
            <a:extLst>
              <a:ext uri="{FF2B5EF4-FFF2-40B4-BE49-F238E27FC236}">
                <a16:creationId xmlns:a16="http://schemas.microsoft.com/office/drawing/2014/main" id="{39381FF4-B508-4ECA-9B9E-58D4F8C4A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9617" y="2465121"/>
            <a:ext cx="1334643" cy="49009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정보 데이터를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defRPr/>
            </a:pP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앱에서 </a:t>
            </a: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rest </a:t>
            </a:r>
            <a:r>
              <a:rPr lang="en-US" altLang="ko-KR" sz="1000" b="1" kern="0" dirty="0" err="1">
                <a:latin typeface="맑은 고딕" pitchFamily="50" charset="-127"/>
                <a:ea typeface="맑은 고딕" pitchFamily="50" charset="-127"/>
              </a:rPr>
              <a:t>api</a:t>
            </a: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 (Get 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방식</a:t>
            </a: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을 이용해 호출</a:t>
            </a: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37" name="Text Box 59">
            <a:extLst>
              <a:ext uri="{FF2B5EF4-FFF2-40B4-BE49-F238E27FC236}">
                <a16:creationId xmlns:a16="http://schemas.microsoft.com/office/drawing/2014/main" id="{A49254A3-201F-4A2B-8392-579A3A0A20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3821" y="5476899"/>
            <a:ext cx="4564070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라즈베리파이로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영상처리하여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받은 정보들을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AWS </a:t>
            </a:r>
            <a:r>
              <a:rPr lang="en-US" altLang="ko-KR" sz="1000" b="0" dirty="0" err="1">
                <a:latin typeface="맑은 고딕" pitchFamily="50" charset="-127"/>
                <a:ea typeface="맑은 고딕" pitchFamily="50" charset="-127"/>
              </a:rPr>
              <a:t>Dynamodb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에 전달한다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 Box 59">
            <a:extLst>
              <a:ext uri="{FF2B5EF4-FFF2-40B4-BE49-F238E27FC236}">
                <a16:creationId xmlns:a16="http://schemas.microsoft.com/office/drawing/2014/main" id="{25FA6D78-7969-4552-8733-5CEDCF0C5E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208" y="5742389"/>
            <a:ext cx="3531736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데이터화 한 사람의 인원수를 앱에서 호출하여 넘겨받는다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사각형: 위쪽 모서리의 한쪽은 둥글고 다른 한쪽은 잘림 40">
            <a:extLst>
              <a:ext uri="{FF2B5EF4-FFF2-40B4-BE49-F238E27FC236}">
                <a16:creationId xmlns:a16="http://schemas.microsoft.com/office/drawing/2014/main" id="{1BA95B04-5A44-4598-B1B8-E560C2610CF3}"/>
              </a:ext>
            </a:extLst>
          </p:cNvPr>
          <p:cNvSpPr/>
          <p:nvPr/>
        </p:nvSpPr>
        <p:spPr>
          <a:xfrm>
            <a:off x="1370913" y="3877594"/>
            <a:ext cx="1439861" cy="931383"/>
          </a:xfrm>
          <a:prstGeom prst="snipRoundRect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b="1" kern="0" dirty="0">
                <a:latin typeface="맑은 고딕" pitchFamily="50" charset="-127"/>
              </a:rPr>
              <a:t>AWS(API Gateway) </a:t>
            </a:r>
            <a:r>
              <a:rPr lang="ko-KR" altLang="en-US" sz="1050" b="1" kern="0" dirty="0">
                <a:latin typeface="맑은 고딕" pitchFamily="50" charset="-127"/>
              </a:rPr>
              <a:t>와 </a:t>
            </a:r>
            <a:r>
              <a:rPr lang="en-US" altLang="ko-KR" sz="1050" b="1" kern="0" dirty="0">
                <a:latin typeface="맑은 고딕" pitchFamily="50" charset="-127"/>
              </a:rPr>
              <a:t>AWS(Lambda)</a:t>
            </a:r>
            <a:r>
              <a:rPr lang="ko-KR" altLang="en-US" sz="1050" b="1" kern="0" dirty="0">
                <a:latin typeface="맑은 고딕" pitchFamily="50" charset="-127"/>
              </a:rPr>
              <a:t>를 이용해 </a:t>
            </a:r>
            <a:r>
              <a:rPr lang="en-US" altLang="ko-KR" sz="1050" b="1" kern="0" dirty="0">
                <a:latin typeface="맑은 고딕" pitchFamily="50" charset="-127"/>
              </a:rPr>
              <a:t>Serverless </a:t>
            </a:r>
            <a:r>
              <a:rPr lang="ko-KR" altLang="en-US" sz="1050" b="1" kern="0" dirty="0">
                <a:latin typeface="맑은 고딕" pitchFamily="50" charset="-127"/>
              </a:rPr>
              <a:t>구축</a:t>
            </a:r>
            <a:endParaRPr lang="en-US" altLang="ko-KR" sz="1600" b="1" kern="0" dirty="0">
              <a:latin typeface="맑은 고딕" pitchFamily="50" charset="-127"/>
            </a:endParaRPr>
          </a:p>
        </p:txBody>
      </p:sp>
      <p:sp>
        <p:nvSpPr>
          <p:cNvPr id="42" name="사각형: 잘린 대각선 방향 모서리 41">
            <a:extLst>
              <a:ext uri="{FF2B5EF4-FFF2-40B4-BE49-F238E27FC236}">
                <a16:creationId xmlns:a16="http://schemas.microsoft.com/office/drawing/2014/main" id="{E0E01108-43F1-4399-8CA4-D8A6F0C43FA8}"/>
              </a:ext>
            </a:extLst>
          </p:cNvPr>
          <p:cNvSpPr/>
          <p:nvPr/>
        </p:nvSpPr>
        <p:spPr>
          <a:xfrm>
            <a:off x="1102348" y="2980406"/>
            <a:ext cx="2061326" cy="485323"/>
          </a:xfrm>
          <a:prstGeom prst="snip2DiagRect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b="1" kern="0" dirty="0">
              <a:latin typeface="맑은 고딕" pitchFamily="50" charset="-127"/>
            </a:endParaRPr>
          </a:p>
          <a:p>
            <a:pPr algn="ctr"/>
            <a:r>
              <a:rPr lang="en-US" altLang="ko-KR" sz="1000" b="1" kern="0" dirty="0">
                <a:latin typeface="맑은 고딕" pitchFamily="50" charset="-127"/>
              </a:rPr>
              <a:t>AWS(IoT)</a:t>
            </a:r>
            <a:r>
              <a:rPr lang="ko-KR" altLang="en-US" sz="1000" b="1" kern="0" dirty="0">
                <a:latin typeface="맑은 고딕" pitchFamily="50" charset="-127"/>
              </a:rPr>
              <a:t>를 통해 영상처리</a:t>
            </a:r>
            <a:endParaRPr lang="en-US" altLang="ko-KR" sz="1000" b="1" kern="0" dirty="0">
              <a:latin typeface="맑은 고딕" pitchFamily="50" charset="-127"/>
            </a:endParaRPr>
          </a:p>
          <a:p>
            <a:pPr algn="ctr"/>
            <a:r>
              <a:rPr lang="ko-KR" altLang="en-US" sz="1000" b="1" kern="0" dirty="0">
                <a:latin typeface="맑은 고딕" pitchFamily="50" charset="-127"/>
              </a:rPr>
              <a:t> 한 정보를 </a:t>
            </a:r>
            <a:r>
              <a:rPr lang="en-US" altLang="ko-KR" sz="1000" b="1" kern="0" dirty="0" err="1">
                <a:latin typeface="맑은 고딕" pitchFamily="50" charset="-127"/>
              </a:rPr>
              <a:t>Dynamodb</a:t>
            </a:r>
            <a:r>
              <a:rPr lang="en-US" altLang="ko-KR" sz="1000" b="1" kern="0" dirty="0">
                <a:latin typeface="맑은 고딕" pitchFamily="50" charset="-127"/>
              </a:rPr>
              <a:t> </a:t>
            </a:r>
            <a:r>
              <a:rPr lang="ko-KR" altLang="en-US" sz="1000" b="1" kern="0" dirty="0">
                <a:latin typeface="맑은 고딕" pitchFamily="50" charset="-127"/>
              </a:rPr>
              <a:t>에 저장</a:t>
            </a:r>
            <a:endParaRPr lang="en-US" altLang="ko-KR" sz="1000" b="1" kern="0" dirty="0">
              <a:latin typeface="맑은 고딕" pitchFamily="50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54" name="Oval 44">
            <a:extLst>
              <a:ext uri="{FF2B5EF4-FFF2-40B4-BE49-F238E27FC236}">
                <a16:creationId xmlns:a16="http://schemas.microsoft.com/office/drawing/2014/main" id="{380C27B0-A652-4BCE-9CE5-5E62890C4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965" y="3303998"/>
            <a:ext cx="268287" cy="203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48" name="Oval 44">
            <a:extLst>
              <a:ext uri="{FF2B5EF4-FFF2-40B4-BE49-F238E27FC236}">
                <a16:creationId xmlns:a16="http://schemas.microsoft.com/office/drawing/2014/main" id="{4A27948B-EF62-49B3-B38C-F00766877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6247" y="2342453"/>
            <a:ext cx="268288" cy="203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62105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연결선: 꺾임 10"/>
          <p:cNvCxnSpPr>
            <a:stCxn id="4" idx="2"/>
          </p:cNvCxnSpPr>
          <p:nvPr/>
        </p:nvCxnSpPr>
        <p:spPr>
          <a:xfrm rot="5400000" flipH="1" flipV="1">
            <a:off x="1184210" y="2402338"/>
            <a:ext cx="2806354" cy="3026375"/>
          </a:xfrm>
          <a:prstGeom prst="bentConnector4">
            <a:avLst>
              <a:gd name="adj1" fmla="val -4785"/>
              <a:gd name="adj2" fmla="val 56399"/>
            </a:avLst>
          </a:prstGeom>
          <a:ln w="12700" cap="flat" cmpd="sng" algn="ctr">
            <a:solidFill>
              <a:schemeClr val="dk1"/>
            </a:solidFill>
            <a:prstDash val="solid"/>
            <a:round/>
            <a:headEnd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107504" y="1214738"/>
          <a:ext cx="8876051" cy="53765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76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964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1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6915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endParaRPr lang="en-US" altLang="ko-KR" sz="900"/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endParaRPr lang="en-US" altLang="ko-KR" sz="900"/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endParaRPr lang="en-US" altLang="ko-KR" sz="110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Calibri"/>
                      </a:endParaRPr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endParaRPr lang="en-US" altLang="ko-KR" sz="1600"/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8"/>
            <a:ext cx="2952328" cy="272475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700" spc="-51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 Box 62"/>
          <p:cNvSpPr txBox="1">
            <a:spLocks noChangeArrowheads="1"/>
          </p:cNvSpPr>
          <p:nvPr/>
        </p:nvSpPr>
        <p:spPr>
          <a:xfrm>
            <a:off x="337449" y="1592660"/>
            <a:ext cx="4968875" cy="27233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&lt;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어플리케이션</a:t>
            </a:r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&gt;</a:t>
            </a:r>
          </a:p>
        </p:txBody>
      </p:sp>
      <p:sp>
        <p:nvSpPr>
          <p:cNvPr id="18" name="AutoShape 85"/>
          <p:cNvSpPr>
            <a:spLocks noChangeArrowheads="1"/>
          </p:cNvSpPr>
          <p:nvPr/>
        </p:nvSpPr>
        <p:spPr>
          <a:xfrm>
            <a:off x="424356" y="1862807"/>
            <a:ext cx="8180092" cy="4547520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</a:ln>
        </p:spPr>
        <p:txBody>
          <a:bodyPr/>
          <a:lstStyle/>
          <a:p>
            <a:pPr lvl="0">
              <a:defRPr/>
            </a:pPr>
            <a:endParaRPr lang="ko-KR" altLang="en-US" sz="1000" b="1">
              <a:ln w="1270">
                <a:solidFill>
                  <a:schemeClr val="tx1"/>
                </a:solidFill>
              </a:ln>
              <a:latin typeface="맑은 고딕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04715" y="4419600"/>
            <a:ext cx="744257" cy="469617"/>
          </a:xfrm>
          <a:prstGeom prst="rect">
            <a:avLst/>
          </a:prstGeom>
          <a:solidFill>
            <a:srgbClr val="FFE5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맑은 고딕"/>
              </a:rPr>
              <a:t>어플</a:t>
            </a:r>
          </a:p>
          <a:p>
            <a:pPr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맑은 고딕"/>
              </a:rPr>
              <a:t>실행</a:t>
            </a:r>
          </a:p>
        </p:txBody>
      </p:sp>
      <p:pic>
        <p:nvPicPr>
          <p:cNvPr id="4" name="그림 3" descr="전자기기, 그리기, 컴퓨터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4371" y="4072351"/>
            <a:ext cx="779656" cy="1246352"/>
          </a:xfrm>
          <a:prstGeom prst="rect">
            <a:avLst/>
          </a:prstGeom>
        </p:spPr>
      </p:pic>
      <p:grpSp>
        <p:nvGrpSpPr>
          <p:cNvPr id="43" name="그룹 42"/>
          <p:cNvGrpSpPr/>
          <p:nvPr/>
        </p:nvGrpSpPr>
        <p:grpSpPr>
          <a:xfrm>
            <a:off x="3550437" y="2291932"/>
            <a:ext cx="2337360" cy="2903630"/>
            <a:chOff x="3758640" y="2286286"/>
            <a:chExt cx="2337360" cy="2903630"/>
          </a:xfrm>
        </p:grpSpPr>
        <p:sp>
          <p:nvSpPr>
            <p:cNvPr id="27" name="사각형: 둥근 모서리 26"/>
            <p:cNvSpPr/>
            <p:nvPr/>
          </p:nvSpPr>
          <p:spPr>
            <a:xfrm>
              <a:off x="4318003" y="2286286"/>
              <a:ext cx="1777997" cy="482031"/>
            </a:xfrm>
            <a:prstGeom prst="roundRect">
              <a:avLst>
                <a:gd name="adj" fmla="val 16667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w="med" len="med"/>
              <a:tailEnd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b="1">
                  <a:latin typeface="맑은 고딕"/>
                </a:rPr>
                <a:t>대기인원조회</a:t>
              </a:r>
              <a:endParaRPr lang="ko-KR" altLang="en-US" sz="1400" b="1">
                <a:latin typeface="맑은 고딕"/>
              </a:endParaRPr>
            </a:p>
          </p:txBody>
        </p:sp>
        <p:sp>
          <p:nvSpPr>
            <p:cNvPr id="36" name="사각형: 둥근 모서리 35"/>
            <p:cNvSpPr/>
            <p:nvPr/>
          </p:nvSpPr>
          <p:spPr>
            <a:xfrm>
              <a:off x="4318002" y="3093580"/>
              <a:ext cx="1777997" cy="482031"/>
            </a:xfrm>
            <a:prstGeom prst="roundRect">
              <a:avLst>
                <a:gd name="adj" fmla="val 16667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w="med" len="med"/>
              <a:tailEnd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b="1">
                  <a:latin typeface="맑은 고딕"/>
                </a:rPr>
                <a:t>지도 </a:t>
              </a:r>
              <a:r>
                <a:rPr lang="en-US" altLang="ko-KR" sz="1200" b="1">
                  <a:latin typeface="맑은 고딕"/>
                </a:rPr>
                <a:t>- </a:t>
              </a:r>
              <a:r>
                <a:rPr lang="ko-KR" altLang="en-US" sz="1200" b="1">
                  <a:latin typeface="맑은 고딕"/>
                </a:rPr>
                <a:t>현위치</a:t>
              </a:r>
              <a:endParaRPr lang="ko-KR" altLang="en-US" sz="1400" b="1">
                <a:latin typeface="맑은 고딕"/>
              </a:endParaRPr>
            </a:p>
          </p:txBody>
        </p:sp>
        <p:sp>
          <p:nvSpPr>
            <p:cNvPr id="37" name="사각형: 둥근 모서리 36"/>
            <p:cNvSpPr/>
            <p:nvPr/>
          </p:nvSpPr>
          <p:spPr>
            <a:xfrm>
              <a:off x="4318002" y="3900874"/>
              <a:ext cx="1777997" cy="482031"/>
            </a:xfrm>
            <a:prstGeom prst="roundRect">
              <a:avLst>
                <a:gd name="adj" fmla="val 16667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w="med" len="med"/>
              <a:tailEnd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b="1">
                  <a:latin typeface="맑은 고딕"/>
                </a:rPr>
                <a:t>추천경로 안내</a:t>
              </a:r>
            </a:p>
          </p:txBody>
        </p:sp>
        <p:sp>
          <p:nvSpPr>
            <p:cNvPr id="38" name="사각형: 둥근 모서리 37"/>
            <p:cNvSpPr/>
            <p:nvPr/>
          </p:nvSpPr>
          <p:spPr>
            <a:xfrm>
              <a:off x="4318001" y="4707885"/>
              <a:ext cx="1777997" cy="482031"/>
            </a:xfrm>
            <a:prstGeom prst="roundRect">
              <a:avLst>
                <a:gd name="adj" fmla="val 16667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w="med" len="med"/>
              <a:tailEnd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b="1">
                  <a:latin typeface="맑은 고딕"/>
                </a:rPr>
                <a:t>어플 소개</a:t>
              </a:r>
              <a:endParaRPr lang="ko-KR" altLang="en-US" sz="1400" b="1">
                <a:latin typeface="맑은 고딕"/>
              </a:endParaRPr>
            </a:p>
          </p:txBody>
        </p:sp>
        <p:cxnSp>
          <p:nvCxnSpPr>
            <p:cNvPr id="40" name="연결선: 꺾임 39"/>
            <p:cNvCxnSpPr>
              <a:endCxn id="36" idx="1"/>
            </p:cNvCxnSpPr>
            <p:nvPr/>
          </p:nvCxnSpPr>
          <p:spPr>
            <a:xfrm rot="16200000" flipH="1">
              <a:off x="3634954" y="2651547"/>
              <a:ext cx="807295" cy="558801"/>
            </a:xfrm>
            <a:prstGeom prst="bentConnector2">
              <a:avLst/>
            </a:prstGeom>
            <a:ln w="12700">
              <a:solidFill>
                <a:schemeClr val="tx1"/>
              </a:solidFill>
              <a:headEnd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연결선: 꺾임 40"/>
            <p:cNvCxnSpPr/>
            <p:nvPr/>
          </p:nvCxnSpPr>
          <p:spPr>
            <a:xfrm rot="16200000" flipH="1">
              <a:off x="3634954" y="3453519"/>
              <a:ext cx="807295" cy="558802"/>
            </a:xfrm>
            <a:prstGeom prst="bentConnector2">
              <a:avLst/>
            </a:prstGeom>
            <a:ln w="12700">
              <a:solidFill>
                <a:schemeClr val="tx1"/>
              </a:solidFill>
              <a:headEnd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연결선: 꺾임 41"/>
            <p:cNvCxnSpPr/>
            <p:nvPr/>
          </p:nvCxnSpPr>
          <p:spPr>
            <a:xfrm rot="16200000" flipH="1">
              <a:off x="3634393" y="4260978"/>
              <a:ext cx="807295" cy="558802"/>
            </a:xfrm>
            <a:prstGeom prst="bentConnector2">
              <a:avLst/>
            </a:prstGeom>
            <a:ln w="12700">
              <a:solidFill>
                <a:schemeClr val="tx1"/>
              </a:solidFill>
              <a:headEnd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직선 연결선 44"/>
          <p:cNvCxnSpPr/>
          <p:nvPr/>
        </p:nvCxnSpPr>
        <p:spPr>
          <a:xfrm>
            <a:off x="5877627" y="2514209"/>
            <a:ext cx="2794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/>
          <p:cNvSpPr/>
          <p:nvPr/>
        </p:nvSpPr>
        <p:spPr>
          <a:xfrm>
            <a:off x="6157028" y="2273195"/>
            <a:ext cx="2231395" cy="482031"/>
          </a:xfrm>
          <a:prstGeom prst="roundRect">
            <a:avLst>
              <a:gd name="adj" fmla="val 16667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100" b="1">
                <a:solidFill>
                  <a:schemeClr val="tx1"/>
                </a:solidFill>
                <a:latin typeface="맑은 고딕"/>
              </a:rPr>
              <a:t>aws </a:t>
            </a:r>
            <a:r>
              <a:rPr lang="ko-KR" altLang="en-US" sz="1100" b="1">
                <a:solidFill>
                  <a:schemeClr val="tx1"/>
                </a:solidFill>
                <a:latin typeface="맑은 고딕"/>
              </a:rPr>
              <a:t>서버로부터 특정 정류장의 대기인원수를 수신함</a:t>
            </a:r>
          </a:p>
        </p:txBody>
      </p:sp>
      <p:pic>
        <p:nvPicPr>
          <p:cNvPr id="50" name="그림 49" descr="그리기이(가) 표시된 사진  자동 생성된 설명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538070" y="2335564"/>
            <a:ext cx="344507" cy="430634"/>
          </a:xfrm>
          <a:prstGeom prst="rect">
            <a:avLst/>
          </a:prstGeom>
        </p:spPr>
      </p:pic>
      <p:cxnSp>
        <p:nvCxnSpPr>
          <p:cNvPr id="51" name="직선 연결선 50"/>
          <p:cNvCxnSpPr/>
          <p:nvPr/>
        </p:nvCxnSpPr>
        <p:spPr>
          <a:xfrm>
            <a:off x="5893171" y="3334324"/>
            <a:ext cx="2794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51"/>
          <p:cNvSpPr/>
          <p:nvPr/>
        </p:nvSpPr>
        <p:spPr>
          <a:xfrm>
            <a:off x="6172573" y="3093310"/>
            <a:ext cx="2215850" cy="482031"/>
          </a:xfrm>
          <a:prstGeom prst="roundRect">
            <a:avLst>
              <a:gd name="adj" fmla="val 16667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schemeClr val="tx1"/>
                </a:solidFill>
                <a:latin typeface="맑은 고딕"/>
              </a:rPr>
              <a:t>Google API</a:t>
            </a:r>
            <a:r>
              <a:rPr lang="ko-KR" altLang="en-US" sz="1100" b="1">
                <a:solidFill>
                  <a:schemeClr val="tx1"/>
                </a:solidFill>
                <a:latin typeface="맑은 고딕"/>
              </a:rPr>
              <a:t>가 제공하는 </a:t>
            </a:r>
            <a:r>
              <a:rPr lang="en-US" altLang="ko-KR" sz="1100" b="1">
                <a:solidFill>
                  <a:srgbClr val="202124"/>
                </a:solidFill>
                <a:latin typeface="맑은 고딕"/>
              </a:rPr>
              <a:t>Maps SDK for Android</a:t>
            </a:r>
            <a:r>
              <a:rPr lang="ko-KR" altLang="en-US" sz="1100" b="1">
                <a:solidFill>
                  <a:srgbClr val="202124"/>
                </a:solidFill>
                <a:latin typeface="맑은 고딕"/>
              </a:rPr>
              <a:t>를</a:t>
            </a:r>
            <a:r>
              <a:rPr lang="en-US" altLang="ko-KR" sz="1100" b="1">
                <a:solidFill>
                  <a:srgbClr val="202124"/>
                </a:solidFill>
                <a:latin typeface="맑은 고딕"/>
              </a:rPr>
              <a:t> </a:t>
            </a:r>
            <a:r>
              <a:rPr lang="ko-KR" altLang="en-US" sz="1100" b="1">
                <a:solidFill>
                  <a:srgbClr val="202124"/>
                </a:solidFill>
                <a:latin typeface="맑은 고딕"/>
              </a:rPr>
              <a:t>사용함</a:t>
            </a:r>
            <a:endParaRPr lang="ko-KR" altLang="en-US" sz="1100" b="1">
              <a:solidFill>
                <a:schemeClr val="tx1"/>
              </a:solidFill>
              <a:latin typeface="맑은 고딕"/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5893171" y="4147534"/>
            <a:ext cx="2794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사각형: 둥근 모서리 57"/>
          <p:cNvSpPr/>
          <p:nvPr/>
        </p:nvSpPr>
        <p:spPr>
          <a:xfrm>
            <a:off x="6172572" y="3906520"/>
            <a:ext cx="2202389" cy="482031"/>
          </a:xfrm>
          <a:prstGeom prst="roundRect">
            <a:avLst>
              <a:gd name="adj" fmla="val 16667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맑은 고딕"/>
              </a:rPr>
              <a:t>출발지</a:t>
            </a:r>
            <a:r>
              <a:rPr lang="en-US" altLang="ko-KR" sz="1100" b="1">
                <a:solidFill>
                  <a:schemeClr val="tx1"/>
                </a:solidFill>
                <a:latin typeface="맑은 고딕"/>
              </a:rPr>
              <a:t>-&gt; </a:t>
            </a:r>
            <a:r>
              <a:rPr lang="ko-KR" altLang="en-US" sz="1100" b="1">
                <a:solidFill>
                  <a:schemeClr val="tx1"/>
                </a:solidFill>
                <a:latin typeface="맑은 고딕"/>
              </a:rPr>
              <a:t>목적지까지의 대중교통 경로를 안내함</a:t>
            </a:r>
          </a:p>
        </p:txBody>
      </p:sp>
      <p:cxnSp>
        <p:nvCxnSpPr>
          <p:cNvPr id="59" name="직선 연결선 58"/>
          <p:cNvCxnSpPr/>
          <p:nvPr/>
        </p:nvCxnSpPr>
        <p:spPr>
          <a:xfrm>
            <a:off x="5893171" y="4925818"/>
            <a:ext cx="2794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/>
          <p:cNvSpPr/>
          <p:nvPr/>
        </p:nvSpPr>
        <p:spPr>
          <a:xfrm>
            <a:off x="6172573" y="4707896"/>
            <a:ext cx="2202388" cy="482031"/>
          </a:xfrm>
          <a:prstGeom prst="roundRect">
            <a:avLst>
              <a:gd name="adj" fmla="val 16667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schemeClr val="tx1"/>
                </a:solidFill>
                <a:latin typeface="맑은 고딕"/>
              </a:rPr>
              <a:t>‘The FACO’</a:t>
            </a:r>
            <a:r>
              <a:rPr lang="ko-KR" altLang="en-US" sz="1100" b="1">
                <a:solidFill>
                  <a:schemeClr val="tx1"/>
                </a:solidFill>
                <a:latin typeface="맑은 고딕"/>
              </a:rPr>
              <a:t>의 사용법을 소개함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938372" y="1963801"/>
            <a:ext cx="2024962" cy="1737613"/>
            <a:chOff x="769038" y="1951975"/>
            <a:chExt cx="2024962" cy="1737613"/>
          </a:xfrm>
        </p:grpSpPr>
        <p:pic>
          <p:nvPicPr>
            <p:cNvPr id="6" name="그림 5" descr="그리기이(가) 표시된 사진  자동 생성된 설명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548694" y="2181610"/>
              <a:ext cx="586128" cy="732660"/>
            </a:xfrm>
            <a:prstGeom prst="rect">
              <a:avLst/>
            </a:prstGeom>
          </p:spPr>
        </p:pic>
        <p:sp>
          <p:nvSpPr>
            <p:cNvPr id="7" name="구름 6"/>
            <p:cNvSpPr/>
            <p:nvPr/>
          </p:nvSpPr>
          <p:spPr>
            <a:xfrm>
              <a:off x="769038" y="1951975"/>
              <a:ext cx="2024962" cy="1737613"/>
            </a:xfrm>
            <a:custGeom>
              <a:avLst/>
              <a:gdLst>
                <a:gd name="connsiteX0" fmla="*/ 182809 w 2024962"/>
                <a:gd name="connsiteY0" fmla="*/ 577997 h 1737613"/>
                <a:gd name="connsiteX1" fmla="*/ 263573 w 2024962"/>
                <a:gd name="connsiteY1" fmla="*/ 277816 h 1737613"/>
                <a:gd name="connsiteX2" fmla="*/ 656472 w 2024962"/>
                <a:gd name="connsiteY2" fmla="*/ 209237 h 1737613"/>
                <a:gd name="connsiteX3" fmla="*/ 1052605 w 2024962"/>
                <a:gd name="connsiteY3" fmla="*/ 138043 h 1737613"/>
                <a:gd name="connsiteX4" fmla="*/ 1206961 w 2024962"/>
                <a:gd name="connsiteY4" fmla="*/ 8044 h 1737613"/>
                <a:gd name="connsiteX5" fmla="*/ 1398395 w 2024962"/>
                <a:gd name="connsiteY5" fmla="*/ 99792 h 1737613"/>
                <a:gd name="connsiteX6" fmla="*/ 1662296 w 2024962"/>
                <a:gd name="connsiteY6" fmla="*/ 27753 h 1737613"/>
                <a:gd name="connsiteX7" fmla="*/ 1796122 w 2024962"/>
                <a:gd name="connsiteY7" fmla="*/ 224280 h 1737613"/>
                <a:gd name="connsiteX8" fmla="*/ 1967869 w 2024962"/>
                <a:gd name="connsiteY8" fmla="*/ 415015 h 1737613"/>
                <a:gd name="connsiteX9" fmla="*/ 1960181 w 2024962"/>
                <a:gd name="connsiteY9" fmla="*/ 621840 h 1737613"/>
                <a:gd name="connsiteX10" fmla="*/ 2016337 w 2024962"/>
                <a:gd name="connsiteY10" fmla="*/ 938069 h 1737613"/>
                <a:gd name="connsiteX11" fmla="*/ 1753279 w 2024962"/>
                <a:gd name="connsiteY11" fmla="*/ 1214881 h 1737613"/>
                <a:gd name="connsiteX12" fmla="*/ 1659109 w 2024962"/>
                <a:gd name="connsiteY12" fmla="*/ 1452073 h 1737613"/>
                <a:gd name="connsiteX13" fmla="*/ 1338490 w 2024962"/>
                <a:gd name="connsiteY13" fmla="*/ 1480792 h 1737613"/>
                <a:gd name="connsiteX14" fmla="*/ 1109369 w 2024962"/>
                <a:gd name="connsiteY14" fmla="*/ 1733832 h 1737613"/>
                <a:gd name="connsiteX15" fmla="*/ 772485 w 2024962"/>
                <a:gd name="connsiteY15" fmla="*/ 1579377 h 1737613"/>
                <a:gd name="connsiteX16" fmla="*/ 272057 w 2024962"/>
                <a:gd name="connsiteY16" fmla="*/ 1426773 h 1737613"/>
                <a:gd name="connsiteX17" fmla="*/ 52030 w 2024962"/>
                <a:gd name="connsiteY17" fmla="*/ 1256953 h 1737613"/>
                <a:gd name="connsiteX18" fmla="*/ 99045 w 2024962"/>
                <a:gd name="connsiteY18" fmla="*/ 1027725 h 1737613"/>
                <a:gd name="connsiteX19" fmla="*/ -235 w 2024962"/>
                <a:gd name="connsiteY19" fmla="*/ 792544 h 1737613"/>
                <a:gd name="connsiteX20" fmla="*/ 181074 w 2024962"/>
                <a:gd name="connsiteY20" fmla="*/ 583508 h 1737613"/>
                <a:gd name="connsiteX21" fmla="*/ 182809 w 2024962"/>
                <a:gd name="connsiteY21" fmla="*/ 577997 h 1737613"/>
                <a:gd name="connsiteX0" fmla="*/ 219980 w 2024962"/>
                <a:gd name="connsiteY0" fmla="*/ 1052904 h 1737613"/>
                <a:gd name="connsiteX1" fmla="*/ 101248 w 2024962"/>
                <a:gd name="connsiteY1" fmla="*/ 1020847 h 1737613"/>
                <a:gd name="connsiteX2" fmla="*/ 324743 w 2024962"/>
                <a:gd name="connsiteY2" fmla="*/ 1403725 h 1737613"/>
                <a:gd name="connsiteX3" fmla="*/ 272807 w 2024962"/>
                <a:gd name="connsiteY3" fmla="*/ 1419050 h 1737613"/>
                <a:gd name="connsiteX4" fmla="*/ 772391 w 2024962"/>
                <a:gd name="connsiteY4" fmla="*/ 1572298 h 1737613"/>
                <a:gd name="connsiteX5" fmla="*/ 741079 w 2024962"/>
                <a:gd name="connsiteY5" fmla="*/ 1502311 h 1737613"/>
                <a:gd name="connsiteX6" fmla="*/ 1351240 w 2024962"/>
                <a:gd name="connsiteY6" fmla="*/ 1397772 h 1737613"/>
                <a:gd name="connsiteX7" fmla="*/ 1338724 w 2024962"/>
                <a:gd name="connsiteY7" fmla="*/ 1474557 h 1737613"/>
                <a:gd name="connsiteX8" fmla="*/ 1599766 w 2024962"/>
                <a:gd name="connsiteY8" fmla="*/ 923267 h 1737613"/>
                <a:gd name="connsiteX9" fmla="*/ 1752154 w 2024962"/>
                <a:gd name="connsiteY9" fmla="*/ 1210295 h 1737613"/>
                <a:gd name="connsiteX10" fmla="*/ 1959244 w 2024962"/>
                <a:gd name="connsiteY10" fmla="*/ 617576 h 1737613"/>
                <a:gd name="connsiteX11" fmla="*/ 1891370 w 2024962"/>
                <a:gd name="connsiteY11" fmla="*/ 725212 h 1737613"/>
                <a:gd name="connsiteX12" fmla="*/ 1796403 w 2024962"/>
                <a:gd name="connsiteY12" fmla="*/ 218247 h 1737613"/>
                <a:gd name="connsiteX13" fmla="*/ 1799966 w 2024962"/>
                <a:gd name="connsiteY13" fmla="*/ 269088 h 1737613"/>
                <a:gd name="connsiteX14" fmla="*/ 1363005 w 2024962"/>
                <a:gd name="connsiteY14" fmla="*/ 158959 h 1737613"/>
                <a:gd name="connsiteX15" fmla="*/ 1397786 w 2024962"/>
                <a:gd name="connsiteY15" fmla="*/ 94120 h 1737613"/>
                <a:gd name="connsiteX16" fmla="*/ 1037839 w 2024962"/>
                <a:gd name="connsiteY16" fmla="*/ 189850 h 1737613"/>
                <a:gd name="connsiteX17" fmla="*/ 1054667 w 2024962"/>
                <a:gd name="connsiteY17" fmla="*/ 133941 h 1737613"/>
                <a:gd name="connsiteX18" fmla="*/ 656237 w 2024962"/>
                <a:gd name="connsiteY18" fmla="*/ 208835 h 1737613"/>
                <a:gd name="connsiteX19" fmla="*/ 717174 w 2024962"/>
                <a:gd name="connsiteY19" fmla="*/ 263055 h 1737613"/>
                <a:gd name="connsiteX20" fmla="*/ 193449 w 2024962"/>
                <a:gd name="connsiteY20" fmla="*/ 635073 h 1737613"/>
                <a:gd name="connsiteX21" fmla="*/ 182809 w 2024962"/>
                <a:gd name="connsiteY21" fmla="*/ 577997 h 1737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24962" h="1737613" extrusionOk="0">
                  <a:moveTo>
                    <a:pt x="182809" y="577997"/>
                  </a:moveTo>
                  <a:cubicBezTo>
                    <a:pt x="156602" y="449141"/>
                    <a:pt x="193065" y="348742"/>
                    <a:pt x="263573" y="277816"/>
                  </a:cubicBezTo>
                  <a:cubicBezTo>
                    <a:pt x="350749" y="160927"/>
                    <a:pt x="507437" y="133457"/>
                    <a:pt x="656472" y="209237"/>
                  </a:cubicBezTo>
                  <a:cubicBezTo>
                    <a:pt x="732687" y="88304"/>
                    <a:pt x="931183" y="51861"/>
                    <a:pt x="1052605" y="138043"/>
                  </a:cubicBezTo>
                  <a:cubicBezTo>
                    <a:pt x="1075038" y="62166"/>
                    <a:pt x="1138097" y="14237"/>
                    <a:pt x="1206961" y="8044"/>
                  </a:cubicBezTo>
                  <a:cubicBezTo>
                    <a:pt x="1279613" y="-6509"/>
                    <a:pt x="1370125" y="20835"/>
                    <a:pt x="1398395" y="99792"/>
                  </a:cubicBezTo>
                  <a:cubicBezTo>
                    <a:pt x="1490146" y="6616"/>
                    <a:pt x="1568107" y="-844"/>
                    <a:pt x="1662296" y="27753"/>
                  </a:cubicBezTo>
                  <a:cubicBezTo>
                    <a:pt x="1737907" y="76006"/>
                    <a:pt x="1780176" y="137072"/>
                    <a:pt x="1796122" y="224280"/>
                  </a:cubicBezTo>
                  <a:cubicBezTo>
                    <a:pt x="1903024" y="251400"/>
                    <a:pt x="1932006" y="322810"/>
                    <a:pt x="1967869" y="415015"/>
                  </a:cubicBezTo>
                  <a:cubicBezTo>
                    <a:pt x="1991911" y="487302"/>
                    <a:pt x="1976930" y="562470"/>
                    <a:pt x="1960181" y="621840"/>
                  </a:cubicBezTo>
                  <a:cubicBezTo>
                    <a:pt x="2043652" y="721789"/>
                    <a:pt x="2027583" y="829098"/>
                    <a:pt x="2016337" y="938069"/>
                  </a:cubicBezTo>
                  <a:cubicBezTo>
                    <a:pt x="1959275" y="1087834"/>
                    <a:pt x="1914489" y="1201228"/>
                    <a:pt x="1753279" y="1214881"/>
                  </a:cubicBezTo>
                  <a:cubicBezTo>
                    <a:pt x="1771435" y="1308576"/>
                    <a:pt x="1728085" y="1386027"/>
                    <a:pt x="1659109" y="1452073"/>
                  </a:cubicBezTo>
                  <a:cubicBezTo>
                    <a:pt x="1573125" y="1524575"/>
                    <a:pt x="1450339" y="1538311"/>
                    <a:pt x="1338490" y="1480792"/>
                  </a:cubicBezTo>
                  <a:cubicBezTo>
                    <a:pt x="1333926" y="1599749"/>
                    <a:pt x="1246147" y="1705007"/>
                    <a:pt x="1109369" y="1733832"/>
                  </a:cubicBezTo>
                  <a:cubicBezTo>
                    <a:pt x="960539" y="1776922"/>
                    <a:pt x="851344" y="1696977"/>
                    <a:pt x="772485" y="1579377"/>
                  </a:cubicBezTo>
                  <a:cubicBezTo>
                    <a:pt x="593794" y="1698882"/>
                    <a:pt x="358943" y="1621680"/>
                    <a:pt x="272057" y="1426773"/>
                  </a:cubicBezTo>
                  <a:cubicBezTo>
                    <a:pt x="179448" y="1436113"/>
                    <a:pt x="74895" y="1366988"/>
                    <a:pt x="52030" y="1256953"/>
                  </a:cubicBezTo>
                  <a:cubicBezTo>
                    <a:pt x="26215" y="1185935"/>
                    <a:pt x="53100" y="1086655"/>
                    <a:pt x="99045" y="1027725"/>
                  </a:cubicBezTo>
                  <a:cubicBezTo>
                    <a:pt x="47926" y="972008"/>
                    <a:pt x="-4365" y="890098"/>
                    <a:pt x="-235" y="792544"/>
                  </a:cubicBezTo>
                  <a:cubicBezTo>
                    <a:pt x="7474" y="675238"/>
                    <a:pt x="82618" y="592881"/>
                    <a:pt x="181074" y="583508"/>
                  </a:cubicBezTo>
                  <a:cubicBezTo>
                    <a:pt x="181568" y="581478"/>
                    <a:pt x="182200" y="579503"/>
                    <a:pt x="182809" y="577997"/>
                  </a:cubicBezTo>
                  <a:close/>
                </a:path>
                <a:path w="2024962" h="1737613" fill="none" extrusionOk="0">
                  <a:moveTo>
                    <a:pt x="219980" y="1052904"/>
                  </a:moveTo>
                  <a:cubicBezTo>
                    <a:pt x="178340" y="1054735"/>
                    <a:pt x="144732" y="1047796"/>
                    <a:pt x="101248" y="1020847"/>
                  </a:cubicBezTo>
                  <a:moveTo>
                    <a:pt x="324743" y="1403725"/>
                  </a:moveTo>
                  <a:cubicBezTo>
                    <a:pt x="311932" y="1408115"/>
                    <a:pt x="290555" y="1420154"/>
                    <a:pt x="272807" y="1419050"/>
                  </a:cubicBezTo>
                  <a:moveTo>
                    <a:pt x="772391" y="1572298"/>
                  </a:moveTo>
                  <a:cubicBezTo>
                    <a:pt x="766556" y="1548379"/>
                    <a:pt x="749798" y="1527301"/>
                    <a:pt x="741079" y="1502311"/>
                  </a:cubicBezTo>
                  <a:moveTo>
                    <a:pt x="1351240" y="1397772"/>
                  </a:moveTo>
                  <a:cubicBezTo>
                    <a:pt x="1350111" y="1423120"/>
                    <a:pt x="1345689" y="1444960"/>
                    <a:pt x="1338724" y="1474557"/>
                  </a:cubicBezTo>
                  <a:moveTo>
                    <a:pt x="1599766" y="923267"/>
                  </a:moveTo>
                  <a:cubicBezTo>
                    <a:pt x="1693075" y="1008668"/>
                    <a:pt x="1757862" y="1057553"/>
                    <a:pt x="1752154" y="1210295"/>
                  </a:cubicBezTo>
                  <a:moveTo>
                    <a:pt x="1959244" y="617576"/>
                  </a:moveTo>
                  <a:cubicBezTo>
                    <a:pt x="1941693" y="655251"/>
                    <a:pt x="1929643" y="689326"/>
                    <a:pt x="1891370" y="725212"/>
                  </a:cubicBezTo>
                  <a:moveTo>
                    <a:pt x="1796403" y="218247"/>
                  </a:moveTo>
                  <a:cubicBezTo>
                    <a:pt x="1799911" y="236226"/>
                    <a:pt x="1798763" y="249133"/>
                    <a:pt x="1799966" y="269088"/>
                  </a:cubicBezTo>
                  <a:moveTo>
                    <a:pt x="1363005" y="158959"/>
                  </a:moveTo>
                  <a:cubicBezTo>
                    <a:pt x="1368417" y="130488"/>
                    <a:pt x="1384624" y="112512"/>
                    <a:pt x="1397786" y="94120"/>
                  </a:cubicBezTo>
                  <a:moveTo>
                    <a:pt x="1037839" y="189850"/>
                  </a:moveTo>
                  <a:cubicBezTo>
                    <a:pt x="1039249" y="175220"/>
                    <a:pt x="1048999" y="150192"/>
                    <a:pt x="1054667" y="133941"/>
                  </a:cubicBezTo>
                  <a:moveTo>
                    <a:pt x="656237" y="208835"/>
                  </a:moveTo>
                  <a:cubicBezTo>
                    <a:pt x="679539" y="225693"/>
                    <a:pt x="702058" y="243353"/>
                    <a:pt x="717174" y="263055"/>
                  </a:cubicBezTo>
                  <a:moveTo>
                    <a:pt x="193449" y="635073"/>
                  </a:moveTo>
                  <a:cubicBezTo>
                    <a:pt x="185987" y="616864"/>
                    <a:pt x="184869" y="598744"/>
                    <a:pt x="182809" y="577997"/>
                  </a:cubicBezTo>
                </a:path>
              </a:pathLst>
            </a:custGeom>
            <a:noFill/>
            <a:ln w="28575" cap="flat" cmpd="sng" algn="ctr">
              <a:solidFill>
                <a:schemeClr val="accent5"/>
              </a:solidFill>
              <a:prstDash val="solid"/>
              <a:round/>
              <a:headEnd w="med" len="med"/>
              <a:tailEnd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>
                <a:latin typeface="맑은 고딕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38365" y="3003438"/>
              <a:ext cx="1515815" cy="26895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200" b="1">
                  <a:latin typeface="맑은 고딕"/>
                </a:rPr>
                <a:t>서버에 데이터 요청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98210" y="1277589"/>
          <a:ext cx="8547580" cy="4656729"/>
        </p:xfrm>
        <a:graphic>
          <a:graphicData uri="http://schemas.openxmlformats.org/drawingml/2006/table">
            <a:tbl>
              <a:tblPr/>
              <a:tblGrid>
                <a:gridCol w="123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004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004">
                <a:tc rowSpan="5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VED</a:t>
                      </a:r>
                    </a:p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(Video Edit)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VED-01-01</a:t>
                      </a:r>
                      <a:endParaRPr lang="en-US" sz="1200" b="1" kern="0" spc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영상처리 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– HOG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알고리즘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VED-01-02</a:t>
                      </a:r>
                      <a:endParaRPr lang="en-US" sz="1200" b="1" kern="0" spc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영상처리 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– Haar cascade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VED-01-03</a:t>
                      </a:r>
                      <a:endParaRPr lang="en-US" sz="1200" b="1" kern="0" spc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대기줄 파악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VED-01-04</a:t>
                      </a:r>
                      <a:endParaRPr lang="en-US" sz="1200" b="1" kern="0" spc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현재 정류장 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ID,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파악한 대기인원을 데이터화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VED-01-05</a:t>
                      </a:r>
                      <a:endParaRPr lang="en-US" altLang="ko-KR" sz="1200" b="1" kern="0" spc="0">
                        <a:solidFill>
                          <a:srgbClr val="000000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데이터를 서버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 컴퓨터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전송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004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SV</a:t>
                      </a:r>
                    </a:p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(Server)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SV-01</a:t>
                      </a:r>
                      <a:endParaRPr lang="en-US" sz="1200" b="1" kern="0" spc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전달받은 데이터를 앱으로 전달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004">
                <a:tc rowSpan="5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</a:p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(App)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1">
                          <a:latin typeface="+mj-lt"/>
                        </a:rPr>
                        <a:t>-01-01</a:t>
                      </a:r>
                      <a:endParaRPr lang="ko-KR" altLang="en-US" sz="1200" b="1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ko-KR" altLang="en-US" sz="1200" b="1">
                          <a:latin typeface="+mn-ea"/>
                          <a:ea typeface="+mn-ea"/>
                        </a:rPr>
                        <a:t>대기인원 조회할 버스선택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1">
                          <a:latin typeface="+mj-lt"/>
                        </a:rPr>
                        <a:t>-01-02</a:t>
                      </a:r>
                      <a:endParaRPr lang="ko-KR" altLang="en-US" sz="1200" b="1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ko-KR" altLang="en-US" sz="1200" b="1">
                          <a:latin typeface="+mn-ea"/>
                          <a:ea typeface="+mn-ea"/>
                        </a:rPr>
                        <a:t>대기인원 안내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1">
                          <a:latin typeface="+mj-lt"/>
                        </a:rPr>
                        <a:t>-02-01</a:t>
                      </a:r>
                      <a:endParaRPr lang="ko-KR" altLang="en-US" sz="1200" b="1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ko-KR" altLang="en-US" sz="1200" b="1">
                          <a:latin typeface="+mn-ea"/>
                          <a:ea typeface="+mn-ea"/>
                        </a:rPr>
                        <a:t>사용자의 현 위치 표시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1">
                          <a:latin typeface="+mj-lt"/>
                        </a:rPr>
                        <a:t>-02-02</a:t>
                      </a:r>
                      <a:endParaRPr lang="ko-KR" altLang="en-US" sz="1200" b="1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ko-KR" altLang="en-US" sz="1200" b="1">
                          <a:latin typeface="+mn-ea"/>
                          <a:ea typeface="+mn-ea"/>
                        </a:rPr>
                        <a:t>출발지 설정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1">
                          <a:latin typeface="+mj-lt"/>
                        </a:rPr>
                        <a:t>-02-03</a:t>
                      </a:r>
                      <a:endParaRPr lang="ko-KR" altLang="en-US" sz="1200" b="1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ko-KR" altLang="en-US" sz="1200" b="1">
                          <a:latin typeface="+mn-ea"/>
                          <a:ea typeface="+mn-ea"/>
                        </a:rPr>
                        <a:t>도착지 설정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81549" y="116634"/>
            <a:ext cx="936104" cy="489971"/>
          </a:xfrm>
          <a:prstGeom prst="rect">
            <a:avLst/>
          </a:prstGeom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3"/>
          <a:srcRect l="1040"/>
          <a:stretch>
            <a:fillRect/>
          </a:stretch>
        </p:blipFill>
        <p:spPr>
          <a:xfrm rot="21600000">
            <a:off x="-23082" y="799420"/>
            <a:ext cx="4716016" cy="352438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/>
          <p:cNvSpPr txBox="1"/>
          <p:nvPr/>
        </p:nvSpPr>
        <p:spPr>
          <a:xfrm>
            <a:off x="2350780" y="1377787"/>
            <a:ext cx="1428340" cy="8617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000" b="1" spc="-151">
                <a:solidFill>
                  <a:schemeClr val="accent2">
                    <a:lumMod val="75000"/>
                  </a:schemeClr>
                </a:solidFill>
              </a:rPr>
              <a:t>목차</a:t>
            </a:r>
            <a:endParaRPr lang="ko-KR" altLang="en-US" sz="5000" b="1" spc="-15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50780" y="166497"/>
            <a:ext cx="56477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chemeClr val="bg2">
                    <a:lumMod val="75000"/>
                  </a:schemeClr>
                </a:solidFill>
              </a:rPr>
              <a:t>대중교통</a:t>
            </a:r>
            <a:r>
              <a:rPr lang="en-US" altLang="ko-KR" sz="2000" b="1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sz="2000" b="1">
                <a:solidFill>
                  <a:schemeClr val="bg2">
                    <a:lumMod val="75000"/>
                  </a:schemeClr>
                </a:solidFill>
              </a:rPr>
              <a:t>광역버스</a:t>
            </a:r>
            <a:r>
              <a:rPr lang="en-US" altLang="ko-KR" sz="2000" b="1">
                <a:solidFill>
                  <a:schemeClr val="bg2">
                    <a:lumMod val="75000"/>
                  </a:schemeClr>
                </a:solidFill>
              </a:rPr>
              <a:t>) </a:t>
            </a:r>
            <a:r>
              <a:rPr lang="ko-KR" altLang="en-US" sz="2000" b="1">
                <a:solidFill>
                  <a:schemeClr val="bg2">
                    <a:lumMod val="75000"/>
                  </a:schemeClr>
                </a:solidFill>
              </a:rPr>
              <a:t>대기인원을 판별</a:t>
            </a:r>
            <a:r>
              <a:rPr lang="en-US" altLang="ko-KR" sz="2000" b="1">
                <a:solidFill>
                  <a:schemeClr val="bg2">
                    <a:lumMod val="75000"/>
                  </a:schemeClr>
                </a:solidFill>
              </a:rPr>
              <a:t>,</a:t>
            </a:r>
            <a:endParaRPr lang="en-US" altLang="ko-KR" sz="2000" b="1">
              <a:solidFill>
                <a:schemeClr val="bg2">
                  <a:lumMod val="75000"/>
                </a:schemeClr>
              </a:solidFill>
            </a:endParaRPr>
          </a:p>
          <a:p>
            <a:pPr lvl="0">
              <a:defRPr/>
            </a:pPr>
            <a:r>
              <a:rPr lang="en-US" altLang="ko-KR" sz="2000" b="1">
                <a:solidFill>
                  <a:schemeClr val="bg2">
                    <a:lumMod val="75000"/>
                  </a:schemeClr>
                </a:solidFill>
              </a:rPr>
              <a:t>	</a:t>
            </a:r>
            <a:r>
              <a:rPr lang="ko-KR" altLang="en-US" sz="2000" b="1">
                <a:solidFill>
                  <a:schemeClr val="bg2">
                    <a:lumMod val="75000"/>
                  </a:schemeClr>
                </a:solidFill>
              </a:rPr>
              <a:t>계산 후 더 정확한 최소시간 경로 지원 시스템</a:t>
            </a:r>
            <a:endParaRPr lang="ko-KR" altLang="en-US" sz="2000" b="1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 rot="0">
            <a:off x="75732" y="166949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 rot="0"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1200" b="1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ko-KR" altLang="en-US" sz="1200" b="1">
                  <a:solidFill>
                    <a:srgbClr val="3b5aa8"/>
                  </a:solidFill>
                  <a:latin typeface="+mn-ea"/>
                </a:endParaRPr>
              </a:p>
              <a:p>
                <a:pPr lvl="0">
                  <a:defRPr/>
                </a:pPr>
                <a:r>
                  <a:rPr lang="ko-KR" altLang="en-US" sz="1200" b="1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4163578" y="969893"/>
          <a:ext cx="4716017" cy="5652484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2109553"/>
                <a:gridCol w="2606464"/>
              </a:tblGrid>
              <a:tr h="410789">
                <a:tc>
                  <a:txBody>
                    <a:bodyPr vert="horz" lIns="52641" tIns="14554" rIns="52641" bIns="14554" anchor="ctr" anchorCtr="0"/>
                    <a:p>
                      <a:pPr marL="285750" marR="0" indent="-28575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환경 분석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lIns="52641" tIns="14554" rIns="52641" bIns="14554" anchor="ctr" anchorCtr="0"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시장</a:t>
                      </a:r>
                      <a:r>
                        <a:rPr lang="en-US" altLang="ko-KR" sz="1800" b="1" kern="0" spc="0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기술 환경 분석서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</a:tr>
              <a:tr h="410789">
                <a:tc rowSpan="2">
                  <a:txBody>
                    <a:bodyPr vert="horz" lIns="103604" tIns="51802" rIns="103604" bIns="51802" anchor="ctr" anchorCtr="0"/>
                    <a:p>
                      <a:pPr marL="285750" marR="0" indent="-28575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요구사항</a:t>
                      </a:r>
                      <a:endParaRPr lang="ko-KR" altLang="en-US" sz="1800" b="1" kern="0" spc="0">
                        <a:effectLst/>
                        <a:latin typeface="+mj-ea"/>
                        <a:ea typeface="+mj-ea"/>
                      </a:endParaRPr>
                    </a:p>
                    <a:p>
                      <a:pPr marL="285750" marR="0" indent="-28575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분석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3604" marR="103604" marT="51802" marB="51802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 vert="horz" lIns="52641" tIns="14554" rIns="52641" bIns="14554" anchor="ctr" anchorCtr="0"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요구사항 정의서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442045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52641" tIns="14554" rIns="52641" bIns="14554" anchor="ctr" anchorCtr="0"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유즈케이스 정의서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410789">
                <a:tc rowSpan="2">
                  <a:txBody>
                    <a:bodyPr vert="horz" lIns="103604" tIns="51802" rIns="103604" bIns="51802" anchor="ctr" anchorCtr="0"/>
                    <a:p>
                      <a:pPr marL="285750" marR="0" indent="-28575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아키텍처 설계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3604" marR="103604" marT="51802" marB="51802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 vert="horz" lIns="52641" tIns="14554" rIns="52641" bIns="14554" anchor="ctr" anchorCtr="0"/>
                    <a:p>
                      <a:pPr marL="215900" marR="25400" indent="-15240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서비스 구성도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410789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52641" tIns="14554" rIns="52641" bIns="14554" anchor="ctr" anchorCtr="0"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하드웨어</a:t>
                      </a:r>
                      <a:r>
                        <a:rPr lang="en-US" altLang="ko-KR" sz="1800" b="1" kern="0" spc="0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센서 구성도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410789">
                <a:tc rowSpan="4">
                  <a:txBody>
                    <a:bodyPr vert="horz" lIns="103604" tIns="51802" rIns="103604" bIns="51802" anchor="ctr" anchorCtr="0"/>
                    <a:p>
                      <a:pPr marL="285750" marR="0" indent="-28575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기능 설계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3604" marR="103604" marT="51802" marB="51802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 vert="horz" lIns="52641" tIns="14554" rIns="52641" bIns="14554" anchor="ctr" anchorCtr="0"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메뉴 구성도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410789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52641" tIns="14554" rIns="52641" bIns="14554" anchor="ctr" anchorCtr="0"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화면 설계서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410789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52641" tIns="14554" rIns="52641" bIns="14554" anchor="ctr" anchorCtr="0"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엔티티 관계도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410789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52641" tIns="14554" rIns="52641" bIns="14554" anchor="ctr" anchorCtr="0"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기능 처리도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410789">
                <a:tc rowSpan="3">
                  <a:txBody>
                    <a:bodyPr vert="horz" lIns="103604" tIns="51802" rIns="103604" bIns="51802" anchor="ctr" anchorCtr="0"/>
                    <a:p>
                      <a:pPr marL="285750" marR="0" indent="-28575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개발 </a:t>
                      </a:r>
                      <a:r>
                        <a:rPr lang="en-US" altLang="ko-KR" sz="1800" b="1" kern="0" spc="0">
                          <a:effectLst/>
                          <a:latin typeface="+mj-ea"/>
                          <a:ea typeface="+mj-ea"/>
                        </a:rPr>
                        <a:t>/ </a:t>
                      </a: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구현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3604" marR="103604" marT="51802" marB="51802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52641" tIns="14554" rIns="52641" bIns="14554" anchor="ctr" anchorCtr="0"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프로그램 목록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410789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52641" tIns="14554" rIns="52641" bIns="14554" anchor="ctr" anchorCtr="0"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테이블 정의서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410789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52641" tIns="14554" rIns="52641" bIns="14554" anchor="ctr" anchorCtr="0"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핵심 소스코드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98210" y="1255576"/>
          <a:ext cx="8547580" cy="1855020"/>
        </p:xfrm>
        <a:graphic>
          <a:graphicData uri="http://schemas.openxmlformats.org/drawingml/2006/table">
            <a:tbl>
              <a:tblPr/>
              <a:tblGrid>
                <a:gridCol w="123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004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004">
                <a:tc rowSpan="4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</a:p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(App main)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MAIN-02-04</a:t>
                      </a:r>
                      <a:endParaRPr lang="en-US" sz="1200" b="1" kern="0" spc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대중교통 경로 안내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200" b="1" i="0" u="none" strike="noStrike" kern="0" cap="none" spc="0" normalizeH="0" baseline="0"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MAIN-03-01</a:t>
                      </a:r>
                      <a:endParaRPr kumimoji="0" lang="en-US" altLang="ko-KR" sz="1200" b="1" i="0" u="none" strike="noStrike" kern="0" cap="none" spc="0" normalizeH="0" baseline="0">
                        <a:solidFill>
                          <a:srgbClr val="000000"/>
                        </a:solidFill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어플 개발동기 설명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사용법 동영상 연결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상세 설명 창 연결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200" b="1" i="0" u="none" strike="noStrike" kern="0" cap="none" spc="0" normalizeH="0" baseline="0"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MAIN-03-02</a:t>
                      </a:r>
                      <a:endParaRPr kumimoji="0" lang="en-US" altLang="ko-KR" sz="1200" b="1" i="0" u="none" strike="noStrike" kern="0" cap="none" spc="0" normalizeH="0" baseline="0">
                        <a:solidFill>
                          <a:srgbClr val="000000"/>
                        </a:solidFill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상세 설명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 :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노선 선정 이유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200" b="1" i="0" u="none" strike="noStrike" kern="0" cap="none" spc="0" normalizeH="0" baseline="0"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MAIN-03-03</a:t>
                      </a:r>
                      <a:endParaRPr kumimoji="0" lang="en-US" altLang="ko-KR" sz="1200" b="1" i="0" u="none" strike="noStrike" kern="0" cap="none" spc="0" normalizeH="0" baseline="0">
                        <a:solidFill>
                          <a:srgbClr val="000000"/>
                        </a:solidFill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상세 설명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 :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자세한 사용법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44795" y="1283907"/>
          <a:ext cx="7992888" cy="2598997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1036">
                <a:tc rowSpan="6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번호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MAIN-01-01</a:t>
                      </a:r>
                      <a:endParaRPr 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036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명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ko-KR" altLang="en-US" sz="1000" b="1">
                          <a:latin typeface="+mn-ea"/>
                          <a:ea typeface="+mn-ea"/>
                        </a:rPr>
                        <a:t>대기인원 조회할 버스선택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170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기능설명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앱의 첫 화면이자 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Bottom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Navigation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첫 번째 항목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대기인원수 조회 서비스를 제공하는 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8100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 노선과 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M4102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 노선 중 하나를 선택할 수 있게 함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07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처리내용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∎두 버스 중 하나를 터치하도록 함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653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756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요구사항 명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버스 선택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444795" y="4018327"/>
          <a:ext cx="7992888" cy="2659309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6758">
                <a:tc rowSpan="6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번호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MAIN-0</a:t>
                      </a: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1-02</a:t>
                      </a:r>
                      <a:endParaRPr 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758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명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ko-KR" altLang="en-US" sz="1000" b="1">
                          <a:latin typeface="+mn-ea"/>
                          <a:ea typeface="+mn-ea"/>
                        </a:rPr>
                        <a:t>대기인원 안내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9416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기능설명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선택한 버스의 모든 정류장 중 조회가 가능한 정류장들의 대기 인원수를 파악하여 안내함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457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처리내용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∎새로고침 버튼을 누르거나 아래로 당겨서 자동으로 다시 조회함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8088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∎연결되는 기능</a:t>
                      </a:r>
                    </a:p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새로고침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832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요구사항 명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b="5690"/>
          <a:stretch>
            <a:fillRect/>
          </a:stretch>
        </p:blipFill>
        <p:spPr>
          <a:xfrm>
            <a:off x="773026" y="4018327"/>
            <a:ext cx="1372644" cy="265930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b="6020"/>
          <a:stretch>
            <a:fillRect/>
          </a:stretch>
        </p:blipFill>
        <p:spPr>
          <a:xfrm>
            <a:off x="773026" y="1283907"/>
            <a:ext cx="1346317" cy="25989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44795" y="1226228"/>
          <a:ext cx="7992888" cy="2652874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94">
                <a:tc rowSpan="6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번호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MAIN-0</a:t>
                      </a: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2-01</a:t>
                      </a:r>
                      <a:endParaRPr 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9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명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ko-KR" altLang="en-US" sz="1000" b="1">
                          <a:latin typeface="+mn-ea"/>
                          <a:ea typeface="+mn-ea"/>
                        </a:rPr>
                        <a:t>사용자의 현 위치 표시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3211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기능설명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Bottom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Navigation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두 번째 항목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사용자의 현위치를 화면에 띄우며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‘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길찾기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버튼을 클릭 시 대중교통 경로 찾기를 실행함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92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처리내용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∎현재 사용자의 위치를 파악하여 지도에 띄움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301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1" i="0" u="none" strike="noStrike" kern="0" cap="none" spc="0" normalizeH="0" baseline="0"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∎연결되는 기능</a:t>
                      </a:r>
                    </a:p>
                    <a:p>
                      <a:pPr marL="0" marR="0" lvl="0" indent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1" i="0" u="none" strike="noStrike" kern="0" cap="none" spc="0" normalizeH="0" baseline="0"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000" b="1" i="0" u="none" strike="noStrike" kern="0" cap="none" spc="0" normalizeH="0" baseline="0"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새로고침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737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요구사항 명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kumimoji="0" lang="ko-KR" altLang="en-US" sz="1000" b="1" i="0" u="none" strike="noStrike" kern="0" cap="none" spc="0" normalizeH="0" baseline="0"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444795" y="4011911"/>
          <a:ext cx="7992888" cy="2652874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7276">
                <a:tc rowSpan="6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번호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</a:t>
                      </a:r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-02-02</a:t>
                      </a:r>
                      <a:endParaRPr lang="ko-KR" altLang="en-US" sz="10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276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명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1">
                          <a:latin typeface="+mn-ea"/>
                          <a:ea typeface="+mn-ea"/>
                        </a:rPr>
                        <a:t>출발지 설정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0195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기능설명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8100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 노선과 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M4102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 노선의 정류장 중 하나로 출발지를 설정하도록 함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39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처리내용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∎출발지의 위도와 경도를 저장함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021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716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요구사항 명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출발지 설정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b="6110"/>
          <a:stretch>
            <a:fillRect/>
          </a:stretch>
        </p:blipFill>
        <p:spPr>
          <a:xfrm>
            <a:off x="809849" y="1226228"/>
            <a:ext cx="1375493" cy="26528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b="6110"/>
          <a:stretch>
            <a:fillRect/>
          </a:stretch>
        </p:blipFill>
        <p:spPr>
          <a:xfrm>
            <a:off x="809849" y="4011912"/>
            <a:ext cx="1375497" cy="2652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44795" y="1218538"/>
          <a:ext cx="7992888" cy="2718494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9319">
                <a:tc rowSpan="6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200" b="1" i="0" u="none" strike="noStrike" kern="0" cap="none" spc="0" normalizeH="0" baseline="0"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MAIN</a:t>
                      </a:r>
                      <a:r>
                        <a:rPr kumimoji="0" lang="en-US" altLang="ko-KR" sz="1200" b="1" i="0" u="none" strike="noStrike" kern="1200" cap="none" spc="0" normalizeH="0" baseline="0"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-02-03</a:t>
                      </a:r>
                      <a:endParaRPr kumimoji="0" lang="ko-KR" altLang="en-US" sz="1200" b="1" i="0" u="none" strike="noStrike" kern="1200" cap="none" spc="0" normalizeH="0" baseline="0"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31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</a:rPr>
                        <a:t>도착지 설정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409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8100</a:t>
                      </a: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 노선과 </a:t>
                      </a: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M4102</a:t>
                      </a: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 노선의 정류장 중 하나로 도착지를 설정하도록 함</a:t>
                      </a: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327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</a:t>
                      </a: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출발지의 위도와 경도를 저장하여 </a:t>
                      </a: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result </a:t>
                      </a: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클래스로 전달함</a:t>
                      </a: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985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45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</a:rPr>
                        <a:t>도착지 설정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424356" y="4029422"/>
          <a:ext cx="7992888" cy="2718494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4877">
                <a:tc rowSpan="6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200" b="1" i="0" u="none" strike="noStrike" kern="0" cap="none" spc="0" normalizeH="0" baseline="0"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MAIN-02-04</a:t>
                      </a:r>
                      <a:endParaRPr lang="en-US" altLang="ko-KR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877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대중교통 경로 안내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2708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</a:rPr>
                        <a:t>출발지와 도착지에 따른 대중교통 경로를 최단 시간부터 안내함</a:t>
                      </a: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626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∎경로 안내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2212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19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9052" y="4029423"/>
            <a:ext cx="1323378" cy="271849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39052" y="1226228"/>
            <a:ext cx="1323378" cy="27184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44795" y="1218538"/>
          <a:ext cx="7992888" cy="2718494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9319">
                <a:tc rowSpan="6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200" b="1" i="0" u="none" strike="noStrike" kern="0" cap="none" spc="0" normalizeH="0" baseline="0"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MAIN-03-01</a:t>
                      </a:r>
                      <a:endParaRPr kumimoji="0" lang="en-US" altLang="ko-KR" sz="1200" b="1" i="0" u="none" strike="noStrike" kern="0" cap="none" spc="0" normalizeH="0" baseline="0">
                        <a:solidFill>
                          <a:srgbClr val="000000"/>
                        </a:solidFill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31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어플 개발동기 설명</a:t>
                      </a: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사용법 동영상 연결</a:t>
                      </a: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상세 설명 창 연결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409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Bottom</a:t>
                      </a: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Navigation</a:t>
                      </a: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세 번째 항목</a:t>
                      </a: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어플 소개를 담음</a:t>
                      </a: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327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985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45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424356" y="4029422"/>
          <a:ext cx="7992888" cy="2718494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4877">
                <a:tc rowSpan="6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200" b="1" i="0" u="none" strike="noStrike" kern="0" cap="none" spc="0" normalizeH="0" baseline="0"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MAIN-03-02</a:t>
                      </a:r>
                      <a:endParaRPr kumimoji="0" lang="en-US" altLang="ko-KR" sz="1200" b="1" i="0" u="none" strike="noStrike" kern="0" cap="none" spc="0" normalizeH="0" baseline="0">
                        <a:solidFill>
                          <a:srgbClr val="000000"/>
                        </a:solidFill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877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상세 설명</a:t>
                      </a: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 : </a:t>
                      </a: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노선 선정 이유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2708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</a:rPr>
                        <a:t>노선 선정 이유 설명함</a:t>
                      </a: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626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2212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19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66775" y="1211053"/>
            <a:ext cx="1323975" cy="27197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73581" y="4056159"/>
            <a:ext cx="1310362" cy="26917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44795" y="1218538"/>
          <a:ext cx="7992888" cy="2718494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9319">
                <a:tc rowSpan="6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200" b="1" i="0" u="none" strike="noStrike" kern="0" cap="none" spc="0" normalizeH="0" baseline="0"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MAIN-03-03</a:t>
                      </a:r>
                      <a:endParaRPr kumimoji="0" lang="en-US" altLang="ko-KR" sz="1200" b="1" i="0" u="none" strike="noStrike" kern="0" cap="none" spc="0" normalizeH="0" baseline="0">
                        <a:solidFill>
                          <a:srgbClr val="000000"/>
                        </a:solidFill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31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상세 설명</a:t>
                      </a: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 : </a:t>
                      </a: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자세한 사용법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409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자세한 사용법을 설명함</a:t>
                      </a: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327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985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45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11092" y="1218538"/>
            <a:ext cx="1323379" cy="27184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681112" cy="51579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4419864-A20D-4885-8E45-31AE6F3F76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988679"/>
              </p:ext>
            </p:extLst>
          </p:nvPr>
        </p:nvGraphicFramePr>
        <p:xfrm>
          <a:off x="424357" y="1827813"/>
          <a:ext cx="2406317" cy="2527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294">
                  <a:extLst>
                    <a:ext uri="{9D8B030D-6E8A-4147-A177-3AD203B41FA5}">
                      <a16:colId xmlns:a16="http://schemas.microsoft.com/office/drawing/2014/main" val="1627727061"/>
                    </a:ext>
                  </a:extLst>
                </a:gridCol>
                <a:gridCol w="1897023">
                  <a:extLst>
                    <a:ext uri="{9D8B030D-6E8A-4147-A177-3AD203B41FA5}">
                      <a16:colId xmlns:a16="http://schemas.microsoft.com/office/drawing/2014/main" val="369759983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Raspberry PI</a:t>
                      </a:r>
                      <a:endParaRPr lang="ko-KR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461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VED_</a:t>
                      </a:r>
                      <a:r>
                        <a:rPr lang="en-US" altLang="ko-KR" sz="1200" b="1" kern="1200" dirty="0" err="1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StationId</a:t>
                      </a:r>
                      <a:endParaRPr lang="en-US" altLang="ko-KR" sz="1200" b="1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739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VED_</a:t>
                      </a:r>
                      <a:r>
                        <a:rPr lang="en-US" altLang="ko-KR" sz="1200" b="1" kern="1200" dirty="0" err="1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Detect_Number</a:t>
                      </a:r>
                      <a:endParaRPr lang="en-US" altLang="ko-KR" sz="1200" b="1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(People)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86099"/>
                  </a:ext>
                </a:extLst>
              </a:tr>
              <a:tr h="1295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VED_</a:t>
                      </a:r>
                      <a:r>
                        <a:rPr lang="en-US" altLang="ko-KR" sz="1200" b="1" kern="1200" dirty="0" err="1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station_Name</a:t>
                      </a:r>
                      <a:endParaRPr lang="en-US" altLang="ko-KR" sz="1200" b="1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060093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 err="1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VED_Experiment_Time</a:t>
                      </a:r>
                      <a:endParaRPr lang="en-US" altLang="ko-KR" sz="1200" b="1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587755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VED_</a:t>
                      </a:r>
                      <a:r>
                        <a:rPr lang="en-US" altLang="ko-KR" sz="1200" b="1" kern="1200" dirty="0" err="1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Staorder</a:t>
                      </a:r>
                      <a:endParaRPr lang="en-US" altLang="ko-KR" sz="1200" b="1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139830"/>
                  </a:ext>
                </a:extLst>
              </a:tr>
              <a:tr h="1295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 err="1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VED_BusNumber</a:t>
                      </a:r>
                      <a:endParaRPr lang="en-US" altLang="ko-KR" sz="1200" b="1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584635"/>
                  </a:ext>
                </a:extLst>
              </a:tr>
            </a:tbl>
          </a:graphicData>
        </a:graphic>
      </p:graphicFrame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9BD5F0B3-5628-4B38-88E0-9FD3E7F1C293}"/>
              </a:ext>
            </a:extLst>
          </p:cNvPr>
          <p:cNvCxnSpPr>
            <a:cxnSpLocks/>
          </p:cNvCxnSpPr>
          <p:nvPr/>
        </p:nvCxnSpPr>
        <p:spPr>
          <a:xfrm>
            <a:off x="5637497" y="4052853"/>
            <a:ext cx="400508" cy="900147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F6671855-7A0D-4720-BE21-E90280F799F6}"/>
              </a:ext>
            </a:extLst>
          </p:cNvPr>
          <p:cNvCxnSpPr>
            <a:cxnSpLocks/>
            <a:endCxn id="8" idx="3"/>
          </p:cNvCxnSpPr>
          <p:nvPr/>
        </p:nvCxnSpPr>
        <p:spPr>
          <a:xfrm rot="16200000" flipV="1">
            <a:off x="2550232" y="3371905"/>
            <a:ext cx="961390" cy="400506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표 8">
            <a:extLst>
              <a:ext uri="{FF2B5EF4-FFF2-40B4-BE49-F238E27FC236}">
                <a16:creationId xmlns:a16="http://schemas.microsoft.com/office/drawing/2014/main" id="{B75C7C39-0A9A-4641-9B87-2C53F1D991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309213"/>
              </p:ext>
            </p:extLst>
          </p:nvPr>
        </p:nvGraphicFramePr>
        <p:xfrm>
          <a:off x="3181601" y="3311173"/>
          <a:ext cx="2505476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597">
                  <a:extLst>
                    <a:ext uri="{9D8B030D-6E8A-4147-A177-3AD203B41FA5}">
                      <a16:colId xmlns:a16="http://schemas.microsoft.com/office/drawing/2014/main" val="1627727061"/>
                    </a:ext>
                  </a:extLst>
                </a:gridCol>
                <a:gridCol w="1698879">
                  <a:extLst>
                    <a:ext uri="{9D8B030D-6E8A-4147-A177-3AD203B41FA5}">
                      <a16:colId xmlns:a16="http://schemas.microsoft.com/office/drawing/2014/main" val="369759983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altLang="ko-KR" sz="2000" b="1" dirty="0">
                          <a:latin typeface="+mj-ea"/>
                          <a:ea typeface="+mj-ea"/>
                        </a:rPr>
                        <a:t>Server Role</a:t>
                      </a:r>
                      <a:endParaRPr lang="ko-KR" altLang="en-US" sz="20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461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StationId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739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BusNumber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86099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Detect_Number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(People)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060093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StaOrder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299501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Station_Name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811907"/>
                  </a:ext>
                </a:extLst>
              </a:tr>
            </a:tbl>
          </a:graphicData>
        </a:graphic>
      </p:graphicFrame>
      <p:graphicFrame>
        <p:nvGraphicFramePr>
          <p:cNvPr id="21" name="표 8">
            <a:extLst>
              <a:ext uri="{FF2B5EF4-FFF2-40B4-BE49-F238E27FC236}">
                <a16:creationId xmlns:a16="http://schemas.microsoft.com/office/drawing/2014/main" id="{5F2ED4D5-1C3B-44A8-8B49-B93491DCF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631395"/>
              </p:ext>
            </p:extLst>
          </p:nvPr>
        </p:nvGraphicFramePr>
        <p:xfrm>
          <a:off x="6019255" y="4605149"/>
          <a:ext cx="2756745" cy="1770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9280">
                  <a:extLst>
                    <a:ext uri="{9D8B030D-6E8A-4147-A177-3AD203B41FA5}">
                      <a16:colId xmlns:a16="http://schemas.microsoft.com/office/drawing/2014/main" val="1627727061"/>
                    </a:ext>
                  </a:extLst>
                </a:gridCol>
                <a:gridCol w="1507465">
                  <a:extLst>
                    <a:ext uri="{9D8B030D-6E8A-4147-A177-3AD203B41FA5}">
                      <a16:colId xmlns:a16="http://schemas.microsoft.com/office/drawing/2014/main" val="3697599836"/>
                    </a:ext>
                  </a:extLst>
                </a:gridCol>
              </a:tblGrid>
              <a:tr h="442707">
                <a:tc gridSpan="2">
                  <a:txBody>
                    <a:bodyPr/>
                    <a:lstStyle/>
                    <a:p>
                      <a:r>
                        <a:rPr lang="en-US" altLang="ko-KR" b="1" dirty="0">
                          <a:latin typeface="+mj-ea"/>
                          <a:ea typeface="+mj-ea"/>
                        </a:rPr>
                        <a:t>User </a:t>
                      </a:r>
                      <a:r>
                        <a:rPr lang="en-US" altLang="ko-KR" b="1" dirty="0" err="1">
                          <a:latin typeface="+mj-ea"/>
                          <a:ea typeface="+mj-ea"/>
                        </a:rPr>
                        <a:t>InFo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461428"/>
                  </a:ext>
                </a:extLst>
              </a:tr>
              <a:tr h="44270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PK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DBStationId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4739289"/>
                  </a:ext>
                </a:extLst>
              </a:tr>
              <a:tr h="44270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DBLineCnt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1986099"/>
                  </a:ext>
                </a:extLst>
              </a:tr>
              <a:tr h="44270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DBStaOrder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3265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66027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408614D-4C10-48B4-B79E-854F8562514F}"/>
              </a:ext>
            </a:extLst>
          </p:cNvPr>
          <p:cNvSpPr/>
          <p:nvPr/>
        </p:nvSpPr>
        <p:spPr>
          <a:xfrm>
            <a:off x="222256" y="1473901"/>
            <a:ext cx="8681112" cy="51579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432EC4D8-F50A-4248-87F2-2B1186699C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659698"/>
              </p:ext>
            </p:extLst>
          </p:nvPr>
        </p:nvGraphicFramePr>
        <p:xfrm>
          <a:off x="323528" y="1986556"/>
          <a:ext cx="8177004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5293">
                  <a:extLst>
                    <a:ext uri="{9D8B030D-6E8A-4147-A177-3AD203B41FA5}">
                      <a16:colId xmlns:a16="http://schemas.microsoft.com/office/drawing/2014/main" val="1182333059"/>
                    </a:ext>
                  </a:extLst>
                </a:gridCol>
                <a:gridCol w="818147">
                  <a:extLst>
                    <a:ext uri="{9D8B030D-6E8A-4147-A177-3AD203B41FA5}">
                      <a16:colId xmlns:a16="http://schemas.microsoft.com/office/drawing/2014/main" val="3009759554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1416046834"/>
                    </a:ext>
                  </a:extLst>
                </a:gridCol>
                <a:gridCol w="894856">
                  <a:extLst>
                    <a:ext uri="{9D8B030D-6E8A-4147-A177-3AD203B41FA5}">
                      <a16:colId xmlns:a16="http://schemas.microsoft.com/office/drawing/2014/main" val="2565216039"/>
                    </a:ext>
                  </a:extLst>
                </a:gridCol>
                <a:gridCol w="1015403">
                  <a:extLst>
                    <a:ext uri="{9D8B030D-6E8A-4147-A177-3AD203B41FA5}">
                      <a16:colId xmlns:a16="http://schemas.microsoft.com/office/drawing/2014/main" val="3337487901"/>
                    </a:ext>
                  </a:extLst>
                </a:gridCol>
                <a:gridCol w="1710265">
                  <a:extLst>
                    <a:ext uri="{9D8B030D-6E8A-4147-A177-3AD203B41FA5}">
                      <a16:colId xmlns:a16="http://schemas.microsoft.com/office/drawing/2014/main" val="13874028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항목명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TYPE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필수</a:t>
                      </a:r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값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659595"/>
                  </a:ext>
                </a:extLst>
              </a:tr>
              <a:tr h="43165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VED_</a:t>
                      </a:r>
                      <a:r>
                        <a:rPr lang="en-US" altLang="ko-KR" sz="1400" b="1" kern="1200" dirty="0" err="1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StationId</a:t>
                      </a:r>
                      <a:endParaRPr lang="en-US" altLang="ko-KR" sz="1400" b="1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파악한 버스정류장</a:t>
                      </a:r>
                    </a:p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53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VED_</a:t>
                      </a:r>
                      <a:r>
                        <a:rPr lang="en-US" altLang="ko-KR" sz="1400" b="1" kern="1200" dirty="0" err="1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Detect_Number</a:t>
                      </a:r>
                      <a:endParaRPr lang="en-US" altLang="ko-KR" sz="1400" b="1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(People)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대기인원수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3432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VED_</a:t>
                      </a:r>
                      <a:r>
                        <a:rPr lang="en-US" altLang="ko-KR" sz="1400" b="1" kern="1200" dirty="0" err="1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station_Name</a:t>
                      </a:r>
                      <a:endParaRPr lang="en-US" altLang="ko-KR" sz="1400" b="1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파악한 버스정류장 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05457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VED_Experiment_Time</a:t>
                      </a:r>
                      <a:endParaRPr lang="en-US" altLang="ko-KR" sz="1400" b="1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CHAR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비활성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측정시간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74289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VED_</a:t>
                      </a:r>
                      <a:r>
                        <a:rPr lang="en-US" altLang="ko-KR" sz="1400" b="1" kern="1200" dirty="0" err="1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Staorder</a:t>
                      </a:r>
                      <a:endParaRPr lang="en-US" altLang="ko-KR" sz="1400" b="1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파악한 버스정류장이 차지하는 노선에서의 순서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61246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VED_BusNumber</a:t>
                      </a:r>
                      <a:endParaRPr lang="en-US" altLang="ko-KR" sz="1400" b="1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파악한 버스정류장의 버스노선정보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79577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686F9A4-5647-494B-B756-B4B875DE256C}"/>
              </a:ext>
            </a:extLst>
          </p:cNvPr>
          <p:cNvSpPr txBox="1"/>
          <p:nvPr/>
        </p:nvSpPr>
        <p:spPr>
          <a:xfrm>
            <a:off x="323528" y="1514742"/>
            <a:ext cx="1299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Raspberry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97437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408614D-4C10-48B4-B79E-854F8562514F}"/>
              </a:ext>
            </a:extLst>
          </p:cNvPr>
          <p:cNvSpPr/>
          <p:nvPr/>
        </p:nvSpPr>
        <p:spPr>
          <a:xfrm>
            <a:off x="222256" y="1473901"/>
            <a:ext cx="8681112" cy="51579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86F9A4-5647-494B-B756-B4B875DE256C}"/>
              </a:ext>
            </a:extLst>
          </p:cNvPr>
          <p:cNvSpPr txBox="1"/>
          <p:nvPr/>
        </p:nvSpPr>
        <p:spPr>
          <a:xfrm>
            <a:off x="216405" y="1696824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User </a:t>
            </a:r>
            <a:r>
              <a:rPr lang="en-US" altLang="ko-KR" b="1" dirty="0" err="1">
                <a:latin typeface="+mj-ea"/>
                <a:ea typeface="+mj-ea"/>
              </a:rPr>
              <a:t>InFo</a:t>
            </a:r>
            <a:endParaRPr lang="ko-KR" altLang="en-US" b="1" dirty="0">
              <a:latin typeface="+mj-ea"/>
              <a:ea typeface="+mj-ea"/>
            </a:endParaRPr>
          </a:p>
        </p:txBody>
      </p:sp>
      <p:graphicFrame>
        <p:nvGraphicFramePr>
          <p:cNvPr id="15" name="표 4">
            <a:extLst>
              <a:ext uri="{FF2B5EF4-FFF2-40B4-BE49-F238E27FC236}">
                <a16:creationId xmlns:a16="http://schemas.microsoft.com/office/drawing/2014/main" id="{304A14AF-2796-492E-951D-B8BFD80827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090126"/>
              </p:ext>
            </p:extLst>
          </p:nvPr>
        </p:nvGraphicFramePr>
        <p:xfrm>
          <a:off x="317677" y="2078916"/>
          <a:ext cx="8490270" cy="159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9939">
                  <a:extLst>
                    <a:ext uri="{9D8B030D-6E8A-4147-A177-3AD203B41FA5}">
                      <a16:colId xmlns:a16="http://schemas.microsoft.com/office/drawing/2014/main" val="1182333059"/>
                    </a:ext>
                  </a:extLst>
                </a:gridCol>
                <a:gridCol w="1240151">
                  <a:extLst>
                    <a:ext uri="{9D8B030D-6E8A-4147-A177-3AD203B41FA5}">
                      <a16:colId xmlns:a16="http://schemas.microsoft.com/office/drawing/2014/main" val="3009759554"/>
                    </a:ext>
                  </a:extLst>
                </a:gridCol>
                <a:gridCol w="1415045">
                  <a:extLst>
                    <a:ext uri="{9D8B030D-6E8A-4147-A177-3AD203B41FA5}">
                      <a16:colId xmlns:a16="http://schemas.microsoft.com/office/drawing/2014/main" val="1416046834"/>
                    </a:ext>
                  </a:extLst>
                </a:gridCol>
                <a:gridCol w="1415045">
                  <a:extLst>
                    <a:ext uri="{9D8B030D-6E8A-4147-A177-3AD203B41FA5}">
                      <a16:colId xmlns:a16="http://schemas.microsoft.com/office/drawing/2014/main" val="2565216039"/>
                    </a:ext>
                  </a:extLst>
                </a:gridCol>
                <a:gridCol w="1060559">
                  <a:extLst>
                    <a:ext uri="{9D8B030D-6E8A-4147-A177-3AD203B41FA5}">
                      <a16:colId xmlns:a16="http://schemas.microsoft.com/office/drawing/2014/main" val="3337487901"/>
                    </a:ext>
                  </a:extLst>
                </a:gridCol>
                <a:gridCol w="1769531">
                  <a:extLst>
                    <a:ext uri="{9D8B030D-6E8A-4147-A177-3AD203B41FA5}">
                      <a16:colId xmlns:a16="http://schemas.microsoft.com/office/drawing/2014/main" val="13874028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항목명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TYPE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필수</a:t>
                      </a:r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값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659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DBLineCnt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대기인원수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53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DBStationId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파악한 버스정류장</a:t>
                      </a:r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ID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343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DBStaOrder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정류장 순서 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05457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747EC70-3E25-4D2D-9FCA-6ABD4B8FB75E}"/>
              </a:ext>
            </a:extLst>
          </p:cNvPr>
          <p:cNvSpPr txBox="1"/>
          <p:nvPr/>
        </p:nvSpPr>
        <p:spPr>
          <a:xfrm>
            <a:off x="216405" y="3995719"/>
            <a:ext cx="1440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Server Role</a:t>
            </a:r>
            <a:endParaRPr lang="ko-KR" altLang="en-US" b="1" dirty="0">
              <a:latin typeface="+mj-ea"/>
              <a:ea typeface="+mj-ea"/>
            </a:endParaRPr>
          </a:p>
        </p:txBody>
      </p:sp>
      <p:graphicFrame>
        <p:nvGraphicFramePr>
          <p:cNvPr id="16" name="표 4">
            <a:extLst>
              <a:ext uri="{FF2B5EF4-FFF2-40B4-BE49-F238E27FC236}">
                <a16:creationId xmlns:a16="http://schemas.microsoft.com/office/drawing/2014/main" id="{77AB8E03-5169-4207-8684-B7AE8231E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826509"/>
              </p:ext>
            </p:extLst>
          </p:nvPr>
        </p:nvGraphicFramePr>
        <p:xfrm>
          <a:off x="323528" y="4373432"/>
          <a:ext cx="8177004" cy="211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2834">
                  <a:extLst>
                    <a:ext uri="{9D8B030D-6E8A-4147-A177-3AD203B41FA5}">
                      <a16:colId xmlns:a16="http://schemas.microsoft.com/office/drawing/2014/main" val="1182333059"/>
                    </a:ext>
                  </a:extLst>
                </a:gridCol>
                <a:gridCol w="1362834">
                  <a:extLst>
                    <a:ext uri="{9D8B030D-6E8A-4147-A177-3AD203B41FA5}">
                      <a16:colId xmlns:a16="http://schemas.microsoft.com/office/drawing/2014/main" val="3009759554"/>
                    </a:ext>
                  </a:extLst>
                </a:gridCol>
                <a:gridCol w="1362834">
                  <a:extLst>
                    <a:ext uri="{9D8B030D-6E8A-4147-A177-3AD203B41FA5}">
                      <a16:colId xmlns:a16="http://schemas.microsoft.com/office/drawing/2014/main" val="1416046834"/>
                    </a:ext>
                  </a:extLst>
                </a:gridCol>
                <a:gridCol w="1362834">
                  <a:extLst>
                    <a:ext uri="{9D8B030D-6E8A-4147-A177-3AD203B41FA5}">
                      <a16:colId xmlns:a16="http://schemas.microsoft.com/office/drawing/2014/main" val="2565216039"/>
                    </a:ext>
                  </a:extLst>
                </a:gridCol>
                <a:gridCol w="1023869">
                  <a:extLst>
                    <a:ext uri="{9D8B030D-6E8A-4147-A177-3AD203B41FA5}">
                      <a16:colId xmlns:a16="http://schemas.microsoft.com/office/drawing/2014/main" val="3337487901"/>
                    </a:ext>
                  </a:extLst>
                </a:gridCol>
                <a:gridCol w="1701799">
                  <a:extLst>
                    <a:ext uri="{9D8B030D-6E8A-4147-A177-3AD203B41FA5}">
                      <a16:colId xmlns:a16="http://schemas.microsoft.com/office/drawing/2014/main" val="13874028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항목명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TYPE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필수</a:t>
                      </a:r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값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659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Detect_Number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(People)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baseline="0" dirty="0">
                          <a:latin typeface="+mj-ea"/>
                          <a:ea typeface="+mj-ea"/>
                        </a:rPr>
                        <a:t>대기인원수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53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StationId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baseline="0" dirty="0">
                          <a:latin typeface="+mj-ea"/>
                          <a:ea typeface="+mj-ea"/>
                        </a:rPr>
                        <a:t>파악한 버스정류장</a:t>
                      </a:r>
                      <a:r>
                        <a:rPr lang="en-US" altLang="ko-KR" sz="1100" b="1" baseline="0" dirty="0">
                          <a:latin typeface="+mj-ea"/>
                          <a:ea typeface="+mj-ea"/>
                        </a:rPr>
                        <a:t>ID</a:t>
                      </a:r>
                      <a:endParaRPr lang="ko-KR" altLang="en-US" sz="1100" b="1" baseline="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343210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BusNumber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baseline="0" dirty="0">
                          <a:latin typeface="+mj-ea"/>
                          <a:ea typeface="+mj-ea"/>
                        </a:rPr>
                        <a:t>버스번호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054576"/>
                  </a:ext>
                </a:extLst>
              </a:tr>
              <a:tr h="18118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StaOrder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baseline="0" dirty="0">
                          <a:latin typeface="+mj-ea"/>
                          <a:ea typeface="+mj-ea"/>
                        </a:rPr>
                        <a:t>파악한 버스정류장 순번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533974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Station_Name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String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비활성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baseline="0" dirty="0">
                          <a:latin typeface="+mj-ea"/>
                          <a:ea typeface="+mj-ea"/>
                        </a:rPr>
                        <a:t>파악한 버스정류장 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037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2047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CV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06223C1-BECF-45EA-A3A3-7986FEBF3268}"/>
              </a:ext>
            </a:extLst>
          </p:cNvPr>
          <p:cNvSpPr/>
          <p:nvPr/>
        </p:nvSpPr>
        <p:spPr>
          <a:xfrm>
            <a:off x="174068" y="1549237"/>
            <a:ext cx="879586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from __future__ import </a:t>
            </a:r>
            <a:r>
              <a:rPr lang="en-US" altLang="ko-KR" sz="1400" dirty="0" err="1"/>
              <a:t>print_function</a:t>
            </a:r>
            <a:endParaRPr lang="en-US" altLang="ko-KR" sz="1400" dirty="0"/>
          </a:p>
          <a:p>
            <a:r>
              <a:rPr lang="en-US" altLang="ko-KR" sz="1400" dirty="0"/>
              <a:t>import </a:t>
            </a:r>
            <a:r>
              <a:rPr lang="en-US" altLang="ko-KR" sz="1400" dirty="0" err="1"/>
              <a:t>numpy</a:t>
            </a:r>
            <a:r>
              <a:rPr lang="en-US" altLang="ko-KR" sz="1400" dirty="0"/>
              <a:t> as np</a:t>
            </a:r>
          </a:p>
          <a:p>
            <a:r>
              <a:rPr lang="en-US" altLang="ko-KR" sz="1400" dirty="0"/>
              <a:t>import cv2 as cv</a:t>
            </a:r>
          </a:p>
          <a:p>
            <a:r>
              <a:rPr lang="en-US" altLang="ko-KR" sz="1400" dirty="0"/>
              <a:t>import datetime</a:t>
            </a:r>
          </a:p>
          <a:p>
            <a:r>
              <a:rPr lang="en-US" altLang="ko-KR" sz="1400" dirty="0"/>
              <a:t>import </a:t>
            </a:r>
            <a:r>
              <a:rPr lang="en-US" altLang="ko-KR" sz="1400" dirty="0" err="1"/>
              <a:t>paho.mqtt.client</a:t>
            </a:r>
            <a:r>
              <a:rPr lang="en-US" altLang="ko-KR" sz="1400" dirty="0"/>
              <a:t> as </a:t>
            </a:r>
            <a:r>
              <a:rPr lang="en-US" altLang="ko-KR" sz="1400" dirty="0" err="1"/>
              <a:t>paho</a:t>
            </a:r>
            <a:endParaRPr lang="en-US" altLang="ko-KR" sz="1400" dirty="0"/>
          </a:p>
          <a:p>
            <a:r>
              <a:rPr lang="en-US" altLang="ko-KR" sz="1400" dirty="0"/>
              <a:t>import </a:t>
            </a:r>
            <a:r>
              <a:rPr lang="en-US" altLang="ko-KR" sz="1400" dirty="0" err="1"/>
              <a:t>os</a:t>
            </a:r>
            <a:endParaRPr lang="en-US" altLang="ko-KR" sz="1400" dirty="0"/>
          </a:p>
          <a:p>
            <a:r>
              <a:rPr lang="en-US" altLang="ko-KR" sz="1400" dirty="0"/>
              <a:t>import socket</a:t>
            </a:r>
          </a:p>
          <a:p>
            <a:r>
              <a:rPr lang="en-US" altLang="ko-KR" sz="1400" dirty="0"/>
              <a:t>import </a:t>
            </a:r>
            <a:r>
              <a:rPr lang="en-US" altLang="ko-KR" sz="1400" dirty="0" err="1"/>
              <a:t>ssl</a:t>
            </a:r>
            <a:endParaRPr lang="en-US" altLang="ko-KR" sz="1400" dirty="0"/>
          </a:p>
          <a:p>
            <a:r>
              <a:rPr lang="en-US" altLang="ko-KR" sz="1400" dirty="0"/>
              <a:t>import random</a:t>
            </a:r>
          </a:p>
          <a:p>
            <a:r>
              <a:rPr lang="en-US" altLang="ko-KR" sz="1400" dirty="0"/>
              <a:t>import string</a:t>
            </a:r>
          </a:p>
          <a:p>
            <a:r>
              <a:rPr lang="en-US" altLang="ko-KR" sz="1400" dirty="0"/>
              <a:t>import json</a:t>
            </a:r>
          </a:p>
          <a:p>
            <a:r>
              <a:rPr lang="en-US" altLang="ko-KR" sz="1400" dirty="0"/>
              <a:t>from time import sleep</a:t>
            </a:r>
          </a:p>
          <a:p>
            <a:r>
              <a:rPr lang="en-US" altLang="ko-KR" sz="1400" dirty="0"/>
              <a:t>from random import </a:t>
            </a:r>
            <a:r>
              <a:rPr lang="en-US" altLang="ko-KR" sz="1400" dirty="0" err="1"/>
              <a:t>randint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b="1" dirty="0">
                <a:latin typeface="+mj-ea"/>
                <a:ea typeface="+mj-ea"/>
              </a:rPr>
              <a:t> </a:t>
            </a:r>
            <a:r>
              <a:rPr lang="ko-KR" altLang="en-US" sz="1400" b="1" dirty="0">
                <a:latin typeface="+mj-ea"/>
                <a:ea typeface="+mj-ea"/>
              </a:rPr>
              <a:t>먼저 영상처리에서 사용할 라이브러리를 가져온다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b="1" dirty="0">
                <a:latin typeface="+mj-ea"/>
                <a:ea typeface="+mj-ea"/>
              </a:rPr>
              <a:t>Cv2</a:t>
            </a:r>
            <a:r>
              <a:rPr lang="ko-KR" altLang="en-US" sz="1400" b="1" dirty="0">
                <a:latin typeface="+mj-ea"/>
                <a:ea typeface="+mj-ea"/>
              </a:rPr>
              <a:t>를 이용하여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영상처리를 진행한다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b="1" dirty="0" err="1">
                <a:latin typeface="+mj-ea"/>
                <a:ea typeface="+mj-ea"/>
              </a:rPr>
              <a:t>Numpy</a:t>
            </a:r>
            <a:r>
              <a:rPr lang="ko-KR" altLang="en-US" sz="1400" b="1" dirty="0">
                <a:latin typeface="+mj-ea"/>
                <a:ea typeface="+mj-ea"/>
              </a:rPr>
              <a:t>의 경우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영상의 지칭을 </a:t>
            </a:r>
            <a:r>
              <a:rPr lang="ko-KR" altLang="en-US" sz="1400" b="1" dirty="0" err="1">
                <a:latin typeface="+mj-ea"/>
                <a:ea typeface="+mj-ea"/>
              </a:rPr>
              <a:t>행열을</a:t>
            </a:r>
            <a:r>
              <a:rPr lang="ko-KR" altLang="en-US" sz="1400" b="1" dirty="0">
                <a:latin typeface="+mj-ea"/>
                <a:ea typeface="+mj-ea"/>
              </a:rPr>
              <a:t> 이용하여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나타냄으로 이를 이용한다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1400" b="1" dirty="0">
                <a:latin typeface="+mj-ea"/>
                <a:ea typeface="+mj-ea"/>
              </a:rPr>
              <a:t>마지막으로</a:t>
            </a:r>
            <a:r>
              <a:rPr lang="en-US" altLang="ko-KR" sz="1400" b="1" dirty="0">
                <a:latin typeface="+mj-ea"/>
                <a:ea typeface="+mj-ea"/>
              </a:rPr>
              <a:t>, datetime</a:t>
            </a:r>
            <a:r>
              <a:rPr lang="ko-KR" altLang="en-US" sz="1400" b="1" dirty="0">
                <a:latin typeface="+mj-ea"/>
                <a:ea typeface="+mj-ea"/>
              </a:rPr>
              <a:t>의 경우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영상처리를 통해 보내게 될 자료가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실시간의 대기인원임과 함께</a:t>
            </a:r>
            <a:r>
              <a:rPr lang="en-US" altLang="ko-KR" sz="1400" b="1" dirty="0">
                <a:latin typeface="+mj-ea"/>
                <a:ea typeface="+mj-ea"/>
              </a:rPr>
              <a:t>,</a:t>
            </a:r>
          </a:p>
          <a:p>
            <a:r>
              <a:rPr lang="ko-KR" altLang="en-US" sz="1400" b="1" dirty="0">
                <a:latin typeface="+mj-ea"/>
                <a:ea typeface="+mj-ea"/>
              </a:rPr>
              <a:t>측정한 </a:t>
            </a:r>
            <a:r>
              <a:rPr lang="ko-KR" altLang="en-US" sz="1400" b="1" dirty="0" err="1">
                <a:latin typeface="+mj-ea"/>
                <a:ea typeface="+mj-ea"/>
              </a:rPr>
              <a:t>시각까지를</a:t>
            </a:r>
            <a:r>
              <a:rPr lang="ko-KR" altLang="en-US" sz="1400" b="1" dirty="0">
                <a:latin typeface="+mj-ea"/>
                <a:ea typeface="+mj-ea"/>
              </a:rPr>
              <a:t> 함께 보낼 것이기에 이와 맞는 시간을 나타낸다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  <a:p>
            <a:endParaRPr lang="en-US" altLang="ko-KR" sz="1400" b="1" dirty="0">
              <a:latin typeface="+mj-ea"/>
              <a:ea typeface="+mj-ea"/>
            </a:endParaRPr>
          </a:p>
          <a:p>
            <a:r>
              <a:rPr lang="en-US" altLang="ko-KR" sz="1400" b="1" dirty="0">
                <a:latin typeface="+mj-ea"/>
                <a:ea typeface="+mj-ea"/>
              </a:rPr>
              <a:t> </a:t>
            </a:r>
            <a:r>
              <a:rPr lang="ko-KR" altLang="en-US" sz="1400" b="1" dirty="0">
                <a:latin typeface="+mj-ea"/>
                <a:ea typeface="+mj-ea"/>
              </a:rPr>
              <a:t>또한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영상처리를 통해 얻은 정보를 정리하여</a:t>
            </a:r>
            <a:r>
              <a:rPr lang="en-US" altLang="ko-KR" sz="1400" b="1" dirty="0">
                <a:latin typeface="+mj-ea"/>
                <a:ea typeface="+mj-ea"/>
              </a:rPr>
              <a:t>, AWS DynamoDB</a:t>
            </a:r>
            <a:r>
              <a:rPr lang="ko-KR" altLang="en-US" sz="1400" b="1" dirty="0">
                <a:latin typeface="+mj-ea"/>
                <a:ea typeface="+mj-ea"/>
              </a:rPr>
              <a:t>에 </a:t>
            </a:r>
            <a:r>
              <a:rPr lang="en-US" altLang="ko-KR" sz="1400" b="1" dirty="0" err="1">
                <a:latin typeface="+mj-ea"/>
                <a:ea typeface="+mj-ea"/>
              </a:rPr>
              <a:t>paho</a:t>
            </a:r>
            <a:r>
              <a:rPr lang="en-US" altLang="ko-KR" sz="1400" b="1" dirty="0">
                <a:latin typeface="+mj-ea"/>
                <a:ea typeface="+mj-ea"/>
              </a:rPr>
              <a:t> </a:t>
            </a:r>
            <a:r>
              <a:rPr lang="ko-KR" altLang="en-US" sz="1400" b="1" dirty="0">
                <a:latin typeface="+mj-ea"/>
                <a:ea typeface="+mj-ea"/>
              </a:rPr>
              <a:t>통신을 이용하여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데이터를 전송한다</a:t>
            </a:r>
            <a:r>
              <a:rPr lang="en-US" altLang="ko-KR" sz="1400" b="1" dirty="0">
                <a:latin typeface="+mj-ea"/>
                <a:ea typeface="+mj-ea"/>
              </a:rPr>
              <a:t>. </a:t>
            </a:r>
            <a:r>
              <a:rPr lang="ko-KR" altLang="en-US" sz="1400" b="1" dirty="0">
                <a:latin typeface="+mj-ea"/>
                <a:ea typeface="+mj-ea"/>
              </a:rPr>
              <a:t>이에 필요한 라이브러리를 가져와 이를 선언하였다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0866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29E37A2-DDD9-43AF-8963-0BB0E7571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04" y="1181877"/>
            <a:ext cx="3988246" cy="1836869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현재 전세계와 마찬가지로 한국 또한 코로나 바이러스</a:t>
            </a:r>
            <a:r>
              <a:rPr lang="en-US" altLang="ko-KR" sz="1400" dirty="0">
                <a:latin typeface="+mj-ea"/>
                <a:ea typeface="+mj-ea"/>
              </a:rPr>
              <a:t>(C19)</a:t>
            </a:r>
            <a:r>
              <a:rPr lang="ko-KR" altLang="en-US" sz="1400" dirty="0">
                <a:latin typeface="+mj-ea"/>
                <a:ea typeface="+mj-ea"/>
              </a:rPr>
              <a:t>의 영향을 많이 받고 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이러한 영향으로 인하여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현재 우리나라는 생활 속 사회적 거리두기를 진행중에 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이러한 거리두기 방침은 현재까지 대략 반년동안 진행되고 있고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 err="1">
                <a:latin typeface="+mj-ea"/>
                <a:ea typeface="+mj-ea"/>
              </a:rPr>
              <a:t>이로인해</a:t>
            </a:r>
            <a:r>
              <a:rPr lang="ko-KR" altLang="en-US" sz="1400" dirty="0">
                <a:latin typeface="+mj-ea"/>
                <a:ea typeface="+mj-ea"/>
              </a:rPr>
              <a:t> 어느 순간 이러한 거리두기의 수칙들은 일상이 된 상황이다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F46F35-ED7A-479C-A27A-943C3C4F0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2000" y="1124744"/>
            <a:ext cx="4011216" cy="1124744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하지만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동시에 마찬가지로 이러한 수칙을 지키기 어려운 장소와 어려운 상황이 존재하다는 것도</a:t>
            </a:r>
            <a:r>
              <a:rPr lang="en-US" altLang="ko-KR" sz="1400" dirty="0">
                <a:latin typeface="+mj-ea"/>
                <a:ea typeface="+mj-ea"/>
              </a:rPr>
              <a:t>, C19</a:t>
            </a:r>
            <a:r>
              <a:rPr lang="ko-KR" altLang="en-US" sz="1400" dirty="0">
                <a:latin typeface="+mj-ea"/>
                <a:ea typeface="+mj-ea"/>
              </a:rPr>
              <a:t>로 </a:t>
            </a:r>
            <a:r>
              <a:rPr lang="en-US" altLang="ko-KR" sz="1400" dirty="0">
                <a:latin typeface="+mj-ea"/>
                <a:ea typeface="+mj-ea"/>
              </a:rPr>
              <a:t>6</a:t>
            </a:r>
            <a:r>
              <a:rPr lang="ko-KR" altLang="en-US" sz="1400" dirty="0">
                <a:latin typeface="+mj-ea"/>
                <a:ea typeface="+mj-ea"/>
              </a:rPr>
              <a:t>개월이 지난 지금은 모두들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알고 있으리라 생각한다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7227AA3D-37A2-4A7E-8071-FF9D71DD2C8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" t="22548" r="7403" b="18972"/>
          <a:stretch/>
        </p:blipFill>
        <p:spPr>
          <a:xfrm>
            <a:off x="4475806" y="2249488"/>
            <a:ext cx="4375111" cy="4274339"/>
          </a:xfrm>
        </p:spPr>
      </p:pic>
      <p:pic>
        <p:nvPicPr>
          <p:cNvPr id="9" name="내용 개체 틀 8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D95E6AF-DB83-49D6-9548-DC0FB8371C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2779"/>
          <a:stretch/>
        </p:blipFill>
        <p:spPr>
          <a:xfrm>
            <a:off x="107504" y="2976221"/>
            <a:ext cx="3988246" cy="376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84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CV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)(2)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06223C1-BECF-45EA-A3A3-7986FEBF3268}"/>
              </a:ext>
            </a:extLst>
          </p:cNvPr>
          <p:cNvSpPr/>
          <p:nvPr/>
        </p:nvSpPr>
        <p:spPr>
          <a:xfrm>
            <a:off x="174068" y="1169369"/>
            <a:ext cx="879586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dirty="0">
              <a:latin typeface="+mj-ea"/>
              <a:ea typeface="+mj-ea"/>
            </a:endParaRPr>
          </a:p>
          <a:p>
            <a:r>
              <a:rPr lang="en-US" altLang="ko-KR" sz="1400" dirty="0"/>
              <a:t>def </a:t>
            </a:r>
            <a:r>
              <a:rPr lang="en-US" altLang="ko-KR" sz="1400" dirty="0" err="1"/>
              <a:t>draw_detections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rects</a:t>
            </a:r>
            <a:r>
              <a:rPr lang="en-US" altLang="ko-KR" sz="1400" dirty="0"/>
              <a:t>, thickness = 1):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 = []</a:t>
            </a:r>
          </a:p>
          <a:p>
            <a:r>
              <a:rPr lang="en-US" altLang="ko-KR" sz="1400" dirty="0"/>
              <a:t>    readc2 = []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for x, y, w, h in </a:t>
            </a:r>
            <a:r>
              <a:rPr lang="en-US" altLang="ko-KR" sz="1400" dirty="0" err="1"/>
              <a:t>rects</a:t>
            </a:r>
            <a:r>
              <a:rPr lang="en-US" altLang="ko-KR" sz="1400" dirty="0"/>
              <a:t>:</a:t>
            </a:r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b="1" dirty="0">
                <a:latin typeface="+mj-ea"/>
                <a:ea typeface="+mj-ea"/>
              </a:rPr>
              <a:t>먼저 앞서 말한 </a:t>
            </a:r>
            <a:r>
              <a:rPr lang="en-US" altLang="ko-KR" sz="1400" b="1" dirty="0">
                <a:latin typeface="+mj-ea"/>
                <a:ea typeface="+mj-ea"/>
              </a:rPr>
              <a:t>open cv </a:t>
            </a:r>
            <a:r>
              <a:rPr lang="ko-KR" altLang="en-US" sz="1400" b="1" dirty="0">
                <a:latin typeface="+mj-ea"/>
                <a:ea typeface="+mj-ea"/>
              </a:rPr>
              <a:t>라이브러리에서 사람의 객체를 구별하기위해 </a:t>
            </a:r>
            <a:r>
              <a:rPr lang="en-US" altLang="ko-KR" sz="1400" b="1" dirty="0">
                <a:latin typeface="+mj-ea"/>
                <a:ea typeface="+mj-ea"/>
              </a:rPr>
              <a:t>hog </a:t>
            </a:r>
            <a:r>
              <a:rPr lang="ko-KR" altLang="en-US" sz="1400" b="1" dirty="0">
                <a:latin typeface="+mj-ea"/>
                <a:ea typeface="+mj-ea"/>
              </a:rPr>
              <a:t>알고리즘을 이용하여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객체를 인식한다</a:t>
            </a:r>
            <a:r>
              <a:rPr lang="en-US" altLang="ko-KR" sz="1400" b="1" dirty="0">
                <a:latin typeface="+mj-ea"/>
                <a:ea typeface="+mj-ea"/>
              </a:rPr>
              <a:t>. </a:t>
            </a:r>
            <a:r>
              <a:rPr lang="ko-KR" altLang="en-US" sz="1400" b="1" dirty="0">
                <a:latin typeface="+mj-ea"/>
                <a:ea typeface="+mj-ea"/>
              </a:rPr>
              <a:t>이때 판단하여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알아낸 사람객체를 표시하기위해 사각형으로 구별을 한다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pad_w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pad_h</a:t>
            </a:r>
            <a:r>
              <a:rPr lang="en-US" altLang="ko-KR" sz="1400" dirty="0"/>
              <a:t> = int(0.15*w), int(0.05*h)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cv.rectangle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, (</a:t>
            </a:r>
            <a:r>
              <a:rPr lang="en-US" altLang="ko-KR" sz="1400" dirty="0" err="1"/>
              <a:t>x+pad_w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y+pad_h</a:t>
            </a:r>
            <a:r>
              <a:rPr lang="en-US" altLang="ko-KR" sz="1400" dirty="0"/>
              <a:t>), (</a:t>
            </a:r>
            <a:r>
              <a:rPr lang="en-US" altLang="ko-KR" sz="1400" dirty="0" err="1"/>
              <a:t>x+w-pad_w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y+h-pad_h</a:t>
            </a:r>
            <a:r>
              <a:rPr lang="en-US" altLang="ko-KR" sz="1400" dirty="0"/>
              <a:t>), (0, 255, 0), thickness)</a:t>
            </a:r>
          </a:p>
          <a:p>
            <a:r>
              <a:rPr lang="en-US" altLang="ko-KR" sz="1400" dirty="0"/>
              <a:t>        w2 = int(w/2)</a:t>
            </a:r>
          </a:p>
          <a:p>
            <a:r>
              <a:rPr lang="en-US" altLang="ko-KR" sz="1400" dirty="0"/>
              <a:t>        h2 = int(h/2)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cv.circle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,(x+w2,y+h2),5,(255,255,255),3)</a:t>
            </a:r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b="1" dirty="0">
                <a:latin typeface="+mn-ea"/>
              </a:rPr>
              <a:t>동시에 측정한 사람과 사람들 사이의 거리를 이용하여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그 둘이 줄을 서고 있는 지를 판단하려 하기에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중점 파악을 동시에 진행한다</a:t>
            </a:r>
            <a:r>
              <a:rPr lang="en-US" altLang="ko-KR" sz="14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4091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CV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)(3)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06223C1-BECF-45EA-A3A3-7986FEBF3268}"/>
              </a:ext>
            </a:extLst>
          </p:cNvPr>
          <p:cNvSpPr/>
          <p:nvPr/>
        </p:nvSpPr>
        <p:spPr>
          <a:xfrm>
            <a:off x="174068" y="1657868"/>
            <a:ext cx="879586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def </a:t>
            </a:r>
            <a:r>
              <a:rPr lang="en-US" altLang="ko-KR" sz="1400" dirty="0" err="1"/>
              <a:t>draw_detections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, </a:t>
            </a:r>
            <a:r>
              <a:rPr lang="en-US" altLang="ko-KR" sz="1400" dirty="0" err="1"/>
              <a:t>rects</a:t>
            </a:r>
            <a:r>
              <a:rPr lang="en-US" altLang="ko-KR" sz="1400" dirty="0"/>
              <a:t>, thickness = 1):</a:t>
            </a:r>
          </a:p>
          <a:p>
            <a:r>
              <a:rPr lang="en-US" altLang="ko-KR" sz="1400" dirty="0"/>
              <a:t>    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 = []</a:t>
            </a:r>
          </a:p>
          <a:p>
            <a:r>
              <a:rPr lang="en-US" altLang="ko-KR" sz="1400" dirty="0"/>
              <a:t>    readc2 = []</a:t>
            </a:r>
          </a:p>
          <a:p>
            <a:endParaRPr lang="en-US" altLang="ko-KR" sz="1400" dirty="0"/>
          </a:p>
          <a:p>
            <a:r>
              <a:rPr lang="en-US" altLang="ko-KR" sz="1400" dirty="0"/>
              <a:t>    for x, y, w, h in </a:t>
            </a:r>
            <a:r>
              <a:rPr lang="en-US" altLang="ko-KR" sz="1400" dirty="0" err="1"/>
              <a:t>rects</a:t>
            </a:r>
            <a:r>
              <a:rPr lang="en-US" altLang="ko-KR" sz="1400" dirty="0"/>
              <a:t>:</a:t>
            </a:r>
          </a:p>
          <a:p>
            <a:r>
              <a:rPr lang="en-US" altLang="ko-KR" sz="1400" dirty="0"/>
              <a:t>        </a:t>
            </a:r>
            <a:r>
              <a:rPr lang="en-US" altLang="ko-KR" sz="1400" dirty="0" err="1"/>
              <a:t>pad_w</a:t>
            </a:r>
            <a:r>
              <a:rPr lang="en-US" altLang="ko-KR" sz="1400" dirty="0"/>
              <a:t>, </a:t>
            </a:r>
            <a:r>
              <a:rPr lang="en-US" altLang="ko-KR" sz="1400" dirty="0" err="1"/>
              <a:t>pad_h</a:t>
            </a:r>
            <a:r>
              <a:rPr lang="en-US" altLang="ko-KR" sz="1400" dirty="0"/>
              <a:t> = int(0.15*w), int(0.05*h)</a:t>
            </a:r>
          </a:p>
          <a:p>
            <a:r>
              <a:rPr lang="en-US" altLang="ko-KR" sz="1400" dirty="0"/>
              <a:t>        </a:t>
            </a:r>
            <a:r>
              <a:rPr lang="en-US" altLang="ko-KR" sz="1400" dirty="0" err="1"/>
              <a:t>cv.rectangle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, (</a:t>
            </a:r>
            <a:r>
              <a:rPr lang="en-US" altLang="ko-KR" sz="1400" dirty="0" err="1"/>
              <a:t>x+pad_w</a:t>
            </a:r>
            <a:r>
              <a:rPr lang="en-US" altLang="ko-KR" sz="1400" dirty="0"/>
              <a:t>, </a:t>
            </a:r>
            <a:r>
              <a:rPr lang="en-US" altLang="ko-KR" sz="1400" dirty="0" err="1"/>
              <a:t>y+pad_h</a:t>
            </a:r>
            <a:r>
              <a:rPr lang="en-US" altLang="ko-KR" sz="1400" dirty="0"/>
              <a:t>), (</a:t>
            </a:r>
            <a:r>
              <a:rPr lang="en-US" altLang="ko-KR" sz="1400" dirty="0" err="1"/>
              <a:t>x+w-pad_w</a:t>
            </a:r>
            <a:r>
              <a:rPr lang="en-US" altLang="ko-KR" sz="1400" dirty="0"/>
              <a:t>, </a:t>
            </a:r>
            <a:r>
              <a:rPr lang="en-US" altLang="ko-KR" sz="1400" dirty="0" err="1"/>
              <a:t>y+h-pad_h</a:t>
            </a:r>
            <a:r>
              <a:rPr lang="en-US" altLang="ko-KR" sz="1400" dirty="0"/>
              <a:t>), (0, 255, 0), thickness)</a:t>
            </a:r>
          </a:p>
          <a:p>
            <a:r>
              <a:rPr lang="en-US" altLang="ko-KR" sz="1400" dirty="0"/>
              <a:t>        w2 = int(w/2)</a:t>
            </a:r>
          </a:p>
          <a:p>
            <a:r>
              <a:rPr lang="en-US" altLang="ko-KR" sz="1400" dirty="0"/>
              <a:t>        h2 = int(h/2)</a:t>
            </a:r>
          </a:p>
          <a:p>
            <a:r>
              <a:rPr lang="en-US" altLang="ko-KR" sz="1400" dirty="0"/>
              <a:t>        </a:t>
            </a:r>
            <a:r>
              <a:rPr lang="en-US" altLang="ko-KR" sz="1400" dirty="0" err="1"/>
              <a:t>cv.circle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,(x+w2,y+h2),5,(255,255,255),3)</a:t>
            </a:r>
          </a:p>
          <a:p>
            <a:r>
              <a:rPr lang="en-US" altLang="ko-KR" sz="1400" dirty="0"/>
              <a:t>           </a:t>
            </a:r>
          </a:p>
          <a:p>
            <a:endParaRPr lang="en-US" altLang="ko-KR" sz="1400" dirty="0"/>
          </a:p>
          <a:p>
            <a:r>
              <a:rPr lang="ko-KR" altLang="en-US" sz="1400" b="1" dirty="0">
                <a:latin typeface="+mj-ea"/>
                <a:ea typeface="+mj-ea"/>
              </a:rPr>
              <a:t> 영상에서</a:t>
            </a:r>
            <a:r>
              <a:rPr lang="en-US" altLang="ko-KR" sz="1400" b="1" dirty="0">
                <a:latin typeface="+mj-ea"/>
                <a:ea typeface="+mj-ea"/>
              </a:rPr>
              <a:t>, hog</a:t>
            </a:r>
            <a:r>
              <a:rPr lang="ko-KR" altLang="en-US" sz="1400" b="1" dirty="0">
                <a:latin typeface="+mj-ea"/>
                <a:ea typeface="+mj-ea"/>
              </a:rPr>
              <a:t>를 </a:t>
            </a:r>
            <a:r>
              <a:rPr lang="ko-KR" altLang="en-US" sz="1400" b="1" dirty="0" err="1">
                <a:latin typeface="+mj-ea"/>
                <a:ea typeface="+mj-ea"/>
              </a:rPr>
              <a:t>바탕으로한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인원을 파악</a:t>
            </a:r>
            <a:r>
              <a:rPr lang="en-US" altLang="ko-KR" sz="1400" b="1" dirty="0">
                <a:latin typeface="+mj-ea"/>
                <a:ea typeface="+mj-ea"/>
              </a:rPr>
              <a:t> </a:t>
            </a:r>
            <a:r>
              <a:rPr lang="ko-KR" altLang="en-US" sz="1400" b="1" dirty="0">
                <a:latin typeface="+mj-ea"/>
                <a:ea typeface="+mj-ea"/>
              </a:rPr>
              <a:t>이를 이용하여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사람들을 측정한다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1400" b="1" dirty="0">
                <a:latin typeface="+mj-ea"/>
                <a:ea typeface="+mj-ea"/>
              </a:rPr>
              <a:t>이때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사람들을 직사각형의 선으로 표현하고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동시에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사람들 사이의 거리를 측정하기위해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작은 점을 선언하여 이를 중심으로 사람들의 사이의 거리를 알아보면서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일정거리 이하에 사람들이 계속해서 위치해 있다면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이를 줄을 </a:t>
            </a:r>
            <a:r>
              <a:rPr lang="ko-KR" altLang="en-US" sz="1400" b="1" dirty="0" err="1">
                <a:latin typeface="+mj-ea"/>
                <a:ea typeface="+mj-ea"/>
              </a:rPr>
              <a:t>서는것으로</a:t>
            </a:r>
            <a:r>
              <a:rPr lang="ko-KR" altLang="en-US" sz="1400" b="1" dirty="0">
                <a:latin typeface="+mj-ea"/>
                <a:ea typeface="+mj-ea"/>
              </a:rPr>
              <a:t> 판단</a:t>
            </a:r>
            <a:r>
              <a:rPr lang="en-US" altLang="ko-KR" sz="1400" b="1" dirty="0">
                <a:latin typeface="+mj-ea"/>
                <a:ea typeface="+mj-ea"/>
              </a:rPr>
              <a:t> </a:t>
            </a:r>
            <a:r>
              <a:rPr lang="ko-KR" altLang="en-US" sz="1400" b="1" dirty="0">
                <a:latin typeface="+mj-ea"/>
                <a:ea typeface="+mj-ea"/>
              </a:rPr>
              <a:t>한다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  <a:p>
            <a:endParaRPr lang="en-US" altLang="ko-KR" sz="1400" b="1" dirty="0">
              <a:latin typeface="+mj-ea"/>
              <a:ea typeface="+mj-ea"/>
            </a:endParaRPr>
          </a:p>
          <a:p>
            <a:r>
              <a:rPr lang="en-US" altLang="ko-KR" sz="1400" dirty="0"/>
              <a:t>       </a:t>
            </a:r>
            <a:endParaRPr lang="en-US" altLang="ko-KR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312610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CV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)(4)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06223C1-BECF-45EA-A3A3-7986FEBF3268}"/>
              </a:ext>
            </a:extLst>
          </p:cNvPr>
          <p:cNvSpPr/>
          <p:nvPr/>
        </p:nvSpPr>
        <p:spPr>
          <a:xfrm>
            <a:off x="174068" y="1328333"/>
            <a:ext cx="879586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dirty="0">
              <a:latin typeface="+mj-ea"/>
              <a:ea typeface="+mj-ea"/>
            </a:endParaRPr>
          </a:p>
          <a:p>
            <a:r>
              <a:rPr lang="en-US" altLang="ko-KR" sz="1400" dirty="0"/>
              <a:t>        </a:t>
            </a:r>
            <a:r>
              <a:rPr lang="en-US" altLang="ko-KR" sz="1400" dirty="0" err="1"/>
              <a:t>readc.append</a:t>
            </a:r>
            <a:r>
              <a:rPr lang="en-US" altLang="ko-KR" sz="1400" dirty="0"/>
              <a:t>((str(x+w2),str(y+h2)))</a:t>
            </a:r>
          </a:p>
          <a:p>
            <a:r>
              <a:rPr lang="en-US" altLang="ko-KR" sz="1400" dirty="0"/>
              <a:t>       for </a:t>
            </a:r>
            <a:r>
              <a:rPr lang="en-US" altLang="ko-KR" sz="1400" dirty="0" err="1"/>
              <a:t>i</a:t>
            </a:r>
            <a:r>
              <a:rPr lang="en-US" altLang="ko-KR" sz="1400" dirty="0"/>
              <a:t> in range(</a:t>
            </a:r>
            <a:r>
              <a:rPr lang="en-US" altLang="ko-KR" sz="1400" dirty="0" err="1"/>
              <a:t>len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)):</a:t>
            </a:r>
          </a:p>
          <a:p>
            <a:r>
              <a:rPr lang="en-US" altLang="ko-KR" sz="1400" dirty="0"/>
              <a:t>        for j in range(</a:t>
            </a:r>
            <a:r>
              <a:rPr lang="en-US" altLang="ko-KR" sz="1400" dirty="0" err="1"/>
              <a:t>len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)):</a:t>
            </a:r>
          </a:p>
          <a:p>
            <a:r>
              <a:rPr lang="en-US" altLang="ko-KR" sz="1400" dirty="0"/>
              <a:t>            a = abs(int(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][0]) - 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[j][0]))</a:t>
            </a:r>
          </a:p>
          <a:p>
            <a:r>
              <a:rPr lang="en-US" altLang="ko-KR" sz="1400" dirty="0"/>
              <a:t>            b = abs(int(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][1]) - 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[j][1]))</a:t>
            </a:r>
          </a:p>
          <a:p>
            <a:r>
              <a:rPr lang="en-US" altLang="ko-KR" sz="1400" dirty="0"/>
              <a:t>            if </a:t>
            </a:r>
            <a:r>
              <a:rPr lang="en-US" altLang="ko-KR" sz="1400" dirty="0" err="1"/>
              <a:t>i</a:t>
            </a:r>
            <a:r>
              <a:rPr lang="en-US" altLang="ko-KR" sz="1400" dirty="0"/>
              <a:t> != j:</a:t>
            </a:r>
          </a:p>
          <a:p>
            <a:r>
              <a:rPr lang="en-US" altLang="ko-KR" sz="1400" dirty="0"/>
              <a:t>                if a &lt; 200:</a:t>
            </a:r>
          </a:p>
          <a:p>
            <a:r>
              <a:rPr lang="en-US" altLang="ko-KR" sz="1400" dirty="0"/>
              <a:t>                    if b &lt; 100:</a:t>
            </a:r>
          </a:p>
          <a:p>
            <a:r>
              <a:rPr lang="en-US" altLang="ko-KR" sz="1400" dirty="0"/>
              <a:t>                        readc2.append(( 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][0]),int(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][1]) ))</a:t>
            </a:r>
          </a:p>
          <a:p>
            <a:r>
              <a:rPr lang="en-US" altLang="ko-KR" sz="1400" dirty="0"/>
              <a:t>                        readc2.append(( 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[j][0]),int(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[j][1]) ))</a:t>
            </a:r>
          </a:p>
          <a:p>
            <a:r>
              <a:rPr lang="en-US" altLang="ko-KR" sz="1400" dirty="0"/>
              <a:t>                        readc2 = list(set(readc2))</a:t>
            </a:r>
          </a:p>
          <a:p>
            <a:r>
              <a:rPr lang="en-US" altLang="ko-KR" sz="1400" dirty="0"/>
              <a:t>                        </a:t>
            </a:r>
            <a:r>
              <a:rPr lang="en-US" altLang="ko-KR" sz="1400" dirty="0" err="1"/>
              <a:t>cv.line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,(int(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][0]),int(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][1])),(int(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[j][0]),int(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[j][1])),(0,50,55),5)</a:t>
            </a:r>
          </a:p>
          <a:p>
            <a:r>
              <a:rPr lang="en-US" altLang="ko-KR" sz="1400" dirty="0"/>
              <a:t>                        if </a:t>
            </a:r>
            <a:r>
              <a:rPr lang="en-US" altLang="ko-KR" sz="1400" dirty="0" err="1"/>
              <a:t>len</a:t>
            </a:r>
            <a:r>
              <a:rPr lang="en-US" altLang="ko-KR" sz="1400" dirty="0"/>
              <a:t>(readc2) &gt;= 15:</a:t>
            </a:r>
          </a:p>
          <a:p>
            <a:r>
              <a:rPr lang="en-US" altLang="ko-KR" sz="1400" dirty="0"/>
              <a:t>                            print("</a:t>
            </a:r>
            <a:r>
              <a:rPr lang="ko-KR" altLang="en-US" sz="1400" dirty="0"/>
              <a:t>줄을 서고있는 인원이 </a:t>
            </a:r>
            <a:r>
              <a:rPr lang="en-US" altLang="ko-KR" sz="1400" dirty="0"/>
              <a:t>15</a:t>
            </a:r>
            <a:r>
              <a:rPr lang="ko-KR" altLang="en-US" sz="1400" dirty="0"/>
              <a:t>명 이상입니다</a:t>
            </a:r>
            <a:r>
              <a:rPr lang="en-US" altLang="ko-KR" sz="1400" dirty="0"/>
              <a:t>.")</a:t>
            </a:r>
          </a:p>
          <a:p>
            <a:r>
              <a:rPr lang="en-US" altLang="ko-KR" sz="1400" dirty="0"/>
              <a:t>                            return(readc2)                </a:t>
            </a:r>
          </a:p>
          <a:p>
            <a:r>
              <a:rPr lang="en-US" altLang="ko-KR" sz="1400" dirty="0"/>
              <a:t>    return(readc2)</a:t>
            </a:r>
          </a:p>
          <a:p>
            <a:endParaRPr lang="en-US" altLang="ko-KR" sz="1400" dirty="0"/>
          </a:p>
          <a:p>
            <a:r>
              <a:rPr lang="ko-KR" altLang="en-US" sz="1400" b="1" dirty="0">
                <a:latin typeface="+mj-ea"/>
                <a:ea typeface="+mj-ea"/>
              </a:rPr>
              <a:t> 현재의 경우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일정거리를 설정하여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이 거리 이하로 사람들의 간격이 유지되면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이를 줄을 서고있다고 판단 한다는 것을 보여준다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4655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CV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)(5)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06223C1-BECF-45EA-A3A3-7986FEBF3268}"/>
              </a:ext>
            </a:extLst>
          </p:cNvPr>
          <p:cNvSpPr/>
          <p:nvPr/>
        </p:nvSpPr>
        <p:spPr>
          <a:xfrm>
            <a:off x="174068" y="1665939"/>
            <a:ext cx="879586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def main(</a:t>
            </a:r>
            <a:r>
              <a:rPr lang="en-US" altLang="ko-KR" sz="1400" dirty="0" err="1"/>
              <a:t>cap,Name</a:t>
            </a:r>
            <a:r>
              <a:rPr lang="en-US" altLang="ko-KR" sz="1400" dirty="0"/>
              <a:t>):</a:t>
            </a:r>
          </a:p>
          <a:p>
            <a:r>
              <a:rPr lang="en-US" altLang="ko-KR" sz="1400" dirty="0"/>
              <a:t>    import sys</a:t>
            </a:r>
          </a:p>
          <a:p>
            <a:r>
              <a:rPr lang="en-US" altLang="ko-KR" sz="1400" dirty="0"/>
              <a:t>    from glob import glob</a:t>
            </a:r>
          </a:p>
          <a:p>
            <a:r>
              <a:rPr lang="en-US" altLang="ko-KR" sz="1400" dirty="0"/>
              <a:t>    import </a:t>
            </a:r>
            <a:r>
              <a:rPr lang="en-US" altLang="ko-KR" sz="1400" dirty="0" err="1"/>
              <a:t>itertools</a:t>
            </a:r>
            <a:r>
              <a:rPr lang="en-US" altLang="ko-KR" sz="1400" dirty="0"/>
              <a:t> as it</a:t>
            </a:r>
          </a:p>
          <a:p>
            <a:br>
              <a:rPr lang="en-US" altLang="ko-KR" sz="1400" dirty="0"/>
            </a:br>
            <a:r>
              <a:rPr lang="en-US" altLang="ko-KR" sz="1400" dirty="0"/>
              <a:t>    </a:t>
            </a:r>
            <a:r>
              <a:rPr lang="en-US" altLang="ko-KR" sz="1400" dirty="0" err="1"/>
              <a:t>checkT</a:t>
            </a:r>
            <a:r>
              <a:rPr lang="en-US" altLang="ko-KR" sz="1400" dirty="0"/>
              <a:t> = 0</a:t>
            </a:r>
          </a:p>
          <a:p>
            <a:r>
              <a:rPr lang="en-US" altLang="ko-KR" sz="1400" dirty="0"/>
              <a:t>    w = 640</a:t>
            </a:r>
          </a:p>
          <a:p>
            <a:r>
              <a:rPr lang="en-US" altLang="ko-KR" sz="1400" dirty="0"/>
              <a:t>    h = 480</a:t>
            </a:r>
          </a:p>
          <a:p>
            <a:r>
              <a:rPr lang="en-US" altLang="ko-KR" sz="1400" dirty="0"/>
              <a:t>    hog = </a:t>
            </a:r>
            <a:r>
              <a:rPr lang="en-US" altLang="ko-KR" sz="1400" dirty="0" err="1"/>
              <a:t>cv.HOGDescriptor</a:t>
            </a:r>
            <a:r>
              <a:rPr lang="en-US" altLang="ko-KR" sz="1400" dirty="0"/>
              <a:t>()</a:t>
            </a:r>
          </a:p>
          <a:p>
            <a:r>
              <a:rPr lang="en-US" altLang="ko-KR" sz="1400" dirty="0"/>
              <a:t>    </a:t>
            </a:r>
            <a:r>
              <a:rPr lang="en-US" altLang="ko-KR" sz="1400" dirty="0" err="1"/>
              <a:t>hog.setSVMDetector</a:t>
            </a:r>
            <a:r>
              <a:rPr lang="en-US" altLang="ko-KR" sz="1400" dirty="0"/>
              <a:t>( </a:t>
            </a:r>
            <a:r>
              <a:rPr lang="en-US" altLang="ko-KR" sz="1400" dirty="0" err="1"/>
              <a:t>cv.HOGDescriptor_getDefaultPeopleDetector</a:t>
            </a:r>
            <a:r>
              <a:rPr lang="en-US" altLang="ko-KR" sz="1400" dirty="0"/>
              <a:t>() )</a:t>
            </a:r>
          </a:p>
          <a:p>
            <a:r>
              <a:rPr lang="en-US" altLang="ko-KR" sz="1400" dirty="0"/>
              <a:t>    </a:t>
            </a:r>
            <a:r>
              <a:rPr lang="en-US" altLang="ko-KR" sz="1400" dirty="0" err="1"/>
              <a:t>id,name,stationorder,busnumber</a:t>
            </a:r>
            <a:r>
              <a:rPr lang="en-US" altLang="ko-KR" sz="1400" dirty="0"/>
              <a:t> = </a:t>
            </a:r>
            <a:r>
              <a:rPr lang="en-US" altLang="ko-KR" sz="1400" dirty="0" err="1"/>
              <a:t>nameSelect</a:t>
            </a:r>
            <a:r>
              <a:rPr lang="en-US" altLang="ko-KR" sz="1400" dirty="0"/>
              <a:t>(Name)</a:t>
            </a:r>
          </a:p>
          <a:p>
            <a:r>
              <a:rPr lang="en-US" altLang="ko-KR" sz="1400" dirty="0"/>
              <a:t>    </a:t>
            </a:r>
          </a:p>
          <a:p>
            <a:r>
              <a:rPr lang="en-US" altLang="ko-KR" sz="1400" dirty="0"/>
              <a:t>    </a:t>
            </a:r>
            <a:r>
              <a:rPr lang="ko-KR" altLang="en-US" sz="1400" b="1" dirty="0" err="1"/>
              <a:t>측정하기로한</a:t>
            </a:r>
            <a:r>
              <a:rPr lang="ko-KR" altLang="en-US" sz="1400" b="1" dirty="0"/>
              <a:t> 구현화 노선의 정거장에 대한 정보를 얻어오는 역할을 하기위해</a:t>
            </a:r>
            <a:r>
              <a:rPr lang="en-US" altLang="ko-KR" sz="1400" b="1" dirty="0"/>
              <a:t>,  </a:t>
            </a:r>
            <a:r>
              <a:rPr lang="ko-KR" altLang="en-US" sz="1400" b="1" dirty="0"/>
              <a:t>미리 </a:t>
            </a:r>
            <a:r>
              <a:rPr lang="ko-KR" altLang="en-US" sz="1400" b="1" dirty="0" err="1"/>
              <a:t>데이터화한</a:t>
            </a:r>
            <a:r>
              <a:rPr lang="ko-KR" altLang="en-US" sz="1400" b="1" dirty="0"/>
              <a:t> 리스트 항목을 </a:t>
            </a:r>
            <a:r>
              <a:rPr lang="ko-KR" altLang="en-US" sz="1400" b="1" dirty="0" err="1"/>
              <a:t>측정하기로한</a:t>
            </a:r>
            <a:r>
              <a:rPr lang="ko-KR" altLang="en-US" sz="1400" b="1" dirty="0"/>
              <a:t> 정거장의 이름만으로 가져와 이에 필요한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데이터를 </a:t>
            </a:r>
            <a:r>
              <a:rPr lang="en-US" altLang="ko-KR" sz="1400" b="1" dirty="0"/>
              <a:t>AWS</a:t>
            </a:r>
            <a:r>
              <a:rPr lang="ko-KR" altLang="en-US" sz="1400" b="1" dirty="0"/>
              <a:t>에 보내는 역할을 진행한다</a:t>
            </a:r>
            <a:r>
              <a:rPr lang="en-US" altLang="ko-KR" sz="1400" b="1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   </a:t>
            </a:r>
            <a:endParaRPr lang="en-US" altLang="ko-KR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209206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CV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)(6)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06223C1-BECF-45EA-A3A3-7986FEBF3268}"/>
              </a:ext>
            </a:extLst>
          </p:cNvPr>
          <p:cNvSpPr/>
          <p:nvPr/>
        </p:nvSpPr>
        <p:spPr>
          <a:xfrm>
            <a:off x="174068" y="1328333"/>
            <a:ext cx="8795864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   while </a:t>
            </a:r>
            <a:r>
              <a:rPr lang="en-US" altLang="ko-KR" sz="1400" dirty="0" err="1"/>
              <a:t>cap.isOpened</a:t>
            </a:r>
            <a:r>
              <a:rPr lang="en-US" altLang="ko-KR" sz="1400" dirty="0"/>
              <a:t>():</a:t>
            </a:r>
          </a:p>
          <a:p>
            <a:br>
              <a:rPr lang="en-US" altLang="ko-KR" sz="1400" dirty="0"/>
            </a:br>
            <a:r>
              <a:rPr lang="en-US" altLang="ko-KR" sz="1400" dirty="0"/>
              <a:t>        </a:t>
            </a:r>
            <a:r>
              <a:rPr lang="en-US" altLang="ko-KR" sz="1400" dirty="0" err="1"/>
              <a:t>nowtime</a:t>
            </a:r>
            <a:r>
              <a:rPr lang="en-US" altLang="ko-KR" sz="1400" dirty="0"/>
              <a:t> = </a:t>
            </a:r>
            <a:r>
              <a:rPr lang="en-US" altLang="ko-KR" sz="1400" dirty="0" err="1"/>
              <a:t>datetime.datetime.now</a:t>
            </a:r>
            <a:r>
              <a:rPr lang="en-US" altLang="ko-KR" sz="1400" dirty="0"/>
              <a:t>()</a:t>
            </a:r>
          </a:p>
          <a:p>
            <a:r>
              <a:rPr lang="en-US" altLang="ko-KR" sz="1400" dirty="0"/>
              <a:t>        </a:t>
            </a:r>
            <a:r>
              <a:rPr lang="en-US" altLang="ko-KR" sz="1400" dirty="0" err="1"/>
              <a:t>ret,img</a:t>
            </a:r>
            <a:r>
              <a:rPr lang="en-US" altLang="ko-KR" sz="1400" dirty="0"/>
              <a:t> = </a:t>
            </a:r>
            <a:r>
              <a:rPr lang="en-US" altLang="ko-KR" sz="1400" dirty="0" err="1"/>
              <a:t>cap.read</a:t>
            </a:r>
            <a:r>
              <a:rPr lang="en-US" altLang="ko-KR" sz="1400" dirty="0"/>
              <a:t>()</a:t>
            </a:r>
          </a:p>
          <a:p>
            <a:r>
              <a:rPr lang="en-US" altLang="ko-KR" sz="1400" dirty="0"/>
              <a:t>        if not ret:</a:t>
            </a:r>
          </a:p>
          <a:p>
            <a:r>
              <a:rPr lang="en-US" altLang="ko-KR" sz="1400" dirty="0"/>
              <a:t>            print("</a:t>
            </a:r>
            <a:r>
              <a:rPr lang="ko-KR" altLang="en-US" sz="1400" dirty="0"/>
              <a:t>영상이 끝났습니다</a:t>
            </a:r>
            <a:r>
              <a:rPr lang="en-US" altLang="ko-KR" sz="1400" dirty="0"/>
              <a:t>. </a:t>
            </a:r>
            <a:r>
              <a:rPr lang="ko-KR" altLang="en-US" sz="1400" dirty="0"/>
              <a:t>종료 중 </a:t>
            </a:r>
            <a:r>
              <a:rPr lang="en-US" altLang="ko-KR" sz="1400" dirty="0"/>
              <a:t>...")</a:t>
            </a:r>
          </a:p>
          <a:p>
            <a:r>
              <a:rPr lang="en-US" altLang="ko-KR" sz="1400" dirty="0"/>
              <a:t>            break</a:t>
            </a:r>
          </a:p>
          <a:p>
            <a:r>
              <a:rPr lang="en-US" altLang="ko-KR" sz="1400" dirty="0"/>
              <a:t>        frame = </a:t>
            </a:r>
            <a:r>
              <a:rPr lang="en-US" altLang="ko-KR" sz="1400" dirty="0" err="1"/>
              <a:t>img</a:t>
            </a:r>
            <a:endParaRPr lang="en-US" altLang="ko-KR" sz="1400" dirty="0"/>
          </a:p>
          <a:p>
            <a:r>
              <a:rPr lang="en-US" altLang="ko-KR" sz="1400" dirty="0"/>
              <a:t>        rows, cols = </a:t>
            </a:r>
            <a:r>
              <a:rPr lang="en-US" altLang="ko-KR" sz="1400" dirty="0" err="1"/>
              <a:t>frame.shape</a:t>
            </a:r>
            <a:r>
              <a:rPr lang="en-US" altLang="ko-KR" sz="1400" dirty="0"/>
              <a:t>[:2]</a:t>
            </a:r>
          </a:p>
          <a:p>
            <a:r>
              <a:rPr lang="en-US" altLang="ko-KR" sz="1400" dirty="0"/>
              <a:t>        </a:t>
            </a:r>
            <a:r>
              <a:rPr lang="en-US" altLang="ko-KR" sz="1400" dirty="0" err="1"/>
              <a:t>rotation_matrix</a:t>
            </a:r>
            <a:r>
              <a:rPr lang="en-US" altLang="ko-KR" sz="1400" dirty="0"/>
              <a:t> = cv.getRotationMatrix2D((cols/2, rows/2), 90 , 1)</a:t>
            </a:r>
          </a:p>
          <a:p>
            <a:r>
              <a:rPr lang="en-US" altLang="ko-KR" sz="1400" dirty="0"/>
              <a:t>        </a:t>
            </a:r>
            <a:r>
              <a:rPr lang="en-US" altLang="ko-KR" sz="1400" dirty="0" err="1"/>
              <a:t>image_rotation</a:t>
            </a:r>
            <a:r>
              <a:rPr lang="en-US" altLang="ko-KR" sz="1400" dirty="0"/>
              <a:t> = </a:t>
            </a:r>
            <a:r>
              <a:rPr lang="en-US" altLang="ko-KR" sz="1400" dirty="0" err="1"/>
              <a:t>cv.warpAffine</a:t>
            </a:r>
            <a:r>
              <a:rPr lang="en-US" altLang="ko-KR" sz="1400" dirty="0"/>
              <a:t>(frame, </a:t>
            </a:r>
            <a:r>
              <a:rPr lang="en-US" altLang="ko-KR" sz="1400" dirty="0" err="1"/>
              <a:t>rotation_matrix</a:t>
            </a:r>
            <a:r>
              <a:rPr lang="en-US" altLang="ko-KR" sz="1400" dirty="0"/>
              <a:t>, (cols, rows))</a:t>
            </a:r>
          </a:p>
          <a:p>
            <a:r>
              <a:rPr lang="en-US" altLang="ko-KR" sz="1400" dirty="0"/>
              <a:t>        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 = </a:t>
            </a:r>
            <a:r>
              <a:rPr lang="en-US" altLang="ko-KR" sz="1400" dirty="0" err="1"/>
              <a:t>np.array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image_rotation</a:t>
            </a:r>
            <a:r>
              <a:rPr lang="en-US" altLang="ko-KR" sz="1400" dirty="0"/>
              <a:t>)</a:t>
            </a:r>
          </a:p>
          <a:p>
            <a:br>
              <a:rPr lang="en-US" altLang="ko-KR" sz="1400" dirty="0"/>
            </a:br>
            <a:r>
              <a:rPr lang="en-US" altLang="ko-KR" sz="1400" dirty="0"/>
              <a:t>      </a:t>
            </a:r>
            <a:r>
              <a:rPr lang="ko-KR" altLang="en-US" sz="1400" dirty="0"/>
              <a:t>        </a:t>
            </a:r>
            <a:r>
              <a:rPr lang="en-US" altLang="ko-KR" sz="1400" dirty="0" err="1"/>
              <a:t>nowT</a:t>
            </a:r>
            <a:r>
              <a:rPr lang="en-US" altLang="ko-KR" sz="1400" dirty="0"/>
              <a:t> =  int(</a:t>
            </a:r>
            <a:r>
              <a:rPr lang="en-US" altLang="ko-KR" sz="1400" dirty="0" err="1"/>
              <a:t>nowtime.strftime</a:t>
            </a:r>
            <a:r>
              <a:rPr lang="en-US" altLang="ko-KR" sz="1400" dirty="0"/>
              <a:t>('%S'))</a:t>
            </a:r>
          </a:p>
          <a:p>
            <a:r>
              <a:rPr lang="en-US" altLang="ko-KR" sz="1400" dirty="0"/>
              <a:t>            </a:t>
            </a:r>
            <a:r>
              <a:rPr lang="en-US" altLang="ko-KR" sz="1400" dirty="0" err="1"/>
              <a:t>resultT</a:t>
            </a:r>
            <a:r>
              <a:rPr lang="en-US" altLang="ko-KR" sz="1400" dirty="0"/>
              <a:t> = abs(</a:t>
            </a:r>
            <a:r>
              <a:rPr lang="en-US" altLang="ko-KR" sz="1400" dirty="0" err="1"/>
              <a:t>nowT</a:t>
            </a:r>
            <a:r>
              <a:rPr lang="en-US" altLang="ko-KR" sz="1400" dirty="0"/>
              <a:t> - </a:t>
            </a:r>
            <a:r>
              <a:rPr lang="en-US" altLang="ko-KR" sz="1400" dirty="0" err="1"/>
              <a:t>checkT</a:t>
            </a:r>
            <a:r>
              <a:rPr lang="en-US" altLang="ko-KR" sz="1400" dirty="0"/>
              <a:t>)</a:t>
            </a:r>
          </a:p>
          <a:p>
            <a:br>
              <a:rPr lang="en-US" altLang="ko-KR" sz="1400" dirty="0"/>
            </a:br>
            <a:r>
              <a:rPr lang="en-US" altLang="ko-KR" sz="1400" dirty="0"/>
              <a:t>        if </a:t>
            </a:r>
            <a:r>
              <a:rPr lang="en-US" altLang="ko-KR" sz="1400" dirty="0" err="1"/>
              <a:t>resultT</a:t>
            </a:r>
            <a:r>
              <a:rPr lang="en-US" altLang="ko-KR" sz="1400" dirty="0"/>
              <a:t> &gt; 1:</a:t>
            </a:r>
          </a:p>
          <a:p>
            <a:r>
              <a:rPr lang="en-US" altLang="ko-KR" sz="1400" dirty="0"/>
              <a:t>            </a:t>
            </a:r>
            <a:r>
              <a:rPr lang="en-US" altLang="ko-KR" sz="1400" dirty="0" err="1"/>
              <a:t>checkT</a:t>
            </a:r>
            <a:r>
              <a:rPr lang="en-US" altLang="ko-KR" sz="1400" dirty="0"/>
              <a:t> = </a:t>
            </a:r>
            <a:r>
              <a:rPr lang="en-US" altLang="ko-KR" sz="1400" dirty="0" err="1"/>
              <a:t>nowT</a:t>
            </a:r>
            <a:endParaRPr lang="en-US" altLang="ko-KR" sz="1400" dirty="0"/>
          </a:p>
          <a:p>
            <a:r>
              <a:rPr lang="en-US" altLang="ko-KR" sz="1400" dirty="0"/>
              <a:t>            </a:t>
            </a:r>
          </a:p>
          <a:p>
            <a:endParaRPr lang="en-US" altLang="ko-KR" sz="1400" dirty="0"/>
          </a:p>
          <a:p>
            <a:r>
              <a:rPr lang="ko-KR" altLang="en-US" sz="1400" b="1" dirty="0">
                <a:latin typeface="+mj-ea"/>
                <a:ea typeface="+mj-ea"/>
              </a:rPr>
              <a:t> 진행하는 영상처리에서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계속해서 영상처리를 진행하는 것은</a:t>
            </a:r>
            <a:r>
              <a:rPr lang="en-US" altLang="ko-KR" sz="1400" b="1" dirty="0">
                <a:latin typeface="+mj-ea"/>
                <a:ea typeface="+mj-ea"/>
              </a:rPr>
              <a:t>,</a:t>
            </a:r>
            <a:r>
              <a:rPr lang="ko-KR" altLang="en-US" sz="1400" b="1" dirty="0">
                <a:latin typeface="+mj-ea"/>
                <a:ea typeface="+mj-ea"/>
              </a:rPr>
              <a:t> 하드웨어의 부담이 커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딜레이의 발생이 존재하기에 이를 해결하기위해 일정 시간을 간격으로 영상처리를 진행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앞서 말한 딜레이의 발생을 최소화한다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2687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CV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)(7)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06223C1-BECF-45EA-A3A3-7986FEBF3268}"/>
              </a:ext>
            </a:extLst>
          </p:cNvPr>
          <p:cNvSpPr/>
          <p:nvPr/>
        </p:nvSpPr>
        <p:spPr>
          <a:xfrm>
            <a:off x="174068" y="1328333"/>
            <a:ext cx="879586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            </a:t>
            </a:r>
            <a:r>
              <a:rPr lang="en-US" altLang="ko-KR" sz="1400" dirty="0" err="1"/>
              <a:t>mqttc</a:t>
            </a:r>
            <a:r>
              <a:rPr lang="en-US" altLang="ko-KR" sz="1400" dirty="0"/>
              <a:t> = </a:t>
            </a:r>
            <a:r>
              <a:rPr lang="en-US" altLang="ko-KR" sz="1400" dirty="0" err="1"/>
              <a:t>paho.Client</a:t>
            </a:r>
            <a:r>
              <a:rPr lang="en-US" altLang="ko-KR" sz="1400" dirty="0"/>
              <a:t>()                                       </a:t>
            </a:r>
          </a:p>
          <a:p>
            <a:r>
              <a:rPr lang="en-US" altLang="ko-KR" sz="1400" dirty="0"/>
              <a:t>            </a:t>
            </a:r>
            <a:r>
              <a:rPr lang="en-US" altLang="ko-KR" sz="1400" dirty="0" err="1"/>
              <a:t>mqttc.on_connect</a:t>
            </a:r>
            <a:r>
              <a:rPr lang="en-US" altLang="ko-KR" sz="1400" dirty="0"/>
              <a:t> = </a:t>
            </a:r>
            <a:r>
              <a:rPr lang="en-US" altLang="ko-KR" sz="1400" dirty="0" err="1"/>
              <a:t>on_connect</a:t>
            </a:r>
            <a:r>
              <a:rPr lang="en-US" altLang="ko-KR" sz="1400" dirty="0"/>
              <a:t>                               </a:t>
            </a:r>
          </a:p>
          <a:p>
            <a:r>
              <a:rPr lang="en-US" altLang="ko-KR" sz="1400" dirty="0"/>
              <a:t>            </a:t>
            </a:r>
            <a:r>
              <a:rPr lang="en-US" altLang="ko-KR" sz="1400" dirty="0" err="1"/>
              <a:t>mqttc.on_message</a:t>
            </a:r>
            <a:r>
              <a:rPr lang="en-US" altLang="ko-KR" sz="1400" dirty="0"/>
              <a:t> = </a:t>
            </a:r>
            <a:r>
              <a:rPr lang="en-US" altLang="ko-KR" sz="1400" dirty="0" err="1"/>
              <a:t>on_message</a:t>
            </a:r>
            <a:r>
              <a:rPr lang="en-US" altLang="ko-KR" sz="1400" dirty="0"/>
              <a:t>                                    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            </a:t>
            </a:r>
            <a:r>
              <a:rPr lang="en-US" altLang="ko-KR" sz="1400" dirty="0" err="1"/>
              <a:t>awshost</a:t>
            </a:r>
            <a:r>
              <a:rPr lang="en-US" altLang="ko-KR" sz="1400" dirty="0"/>
              <a:t> = "a2x0wkr22clewa-ats.iot.ap-northeast-2.amazonaws.com"      </a:t>
            </a:r>
          </a:p>
          <a:p>
            <a:r>
              <a:rPr lang="en-US" altLang="ko-KR" sz="1400" dirty="0"/>
              <a:t>            </a:t>
            </a:r>
            <a:r>
              <a:rPr lang="en-US" altLang="ko-KR" sz="1400" dirty="0" err="1"/>
              <a:t>awsport</a:t>
            </a:r>
            <a:r>
              <a:rPr lang="en-US" altLang="ko-KR" sz="1400" dirty="0"/>
              <a:t> = 8883                                             </a:t>
            </a:r>
          </a:p>
          <a:p>
            <a:r>
              <a:rPr lang="en-US" altLang="ko-KR" sz="1400" dirty="0"/>
              <a:t>            </a:t>
            </a:r>
            <a:r>
              <a:rPr lang="en-US" altLang="ko-KR" sz="1400" dirty="0" err="1"/>
              <a:t>clientId</a:t>
            </a:r>
            <a:r>
              <a:rPr lang="en-US" altLang="ko-KR" sz="1400" dirty="0"/>
              <a:t> = "</a:t>
            </a:r>
            <a:r>
              <a:rPr lang="en-US" altLang="ko-KR" sz="1400" dirty="0" err="1"/>
              <a:t>detect_test_Client</a:t>
            </a:r>
            <a:r>
              <a:rPr lang="en-US" altLang="ko-KR" sz="1400" dirty="0"/>
              <a:t>"                                     </a:t>
            </a:r>
          </a:p>
          <a:p>
            <a:r>
              <a:rPr lang="en-US" altLang="ko-KR" sz="1400" dirty="0"/>
              <a:t>            </a:t>
            </a:r>
            <a:r>
              <a:rPr lang="en-US" altLang="ko-KR" sz="1400" dirty="0" err="1"/>
              <a:t>thingName</a:t>
            </a:r>
            <a:r>
              <a:rPr lang="en-US" altLang="ko-KR" sz="1400" dirty="0"/>
              <a:t> = "</a:t>
            </a:r>
            <a:r>
              <a:rPr lang="en-US" altLang="ko-KR" sz="1400" dirty="0" err="1"/>
              <a:t>detect_test_Client</a:t>
            </a:r>
            <a:r>
              <a:rPr lang="en-US" altLang="ko-KR" sz="1400" dirty="0"/>
              <a:t>"                                    </a:t>
            </a:r>
          </a:p>
          <a:p>
            <a:r>
              <a:rPr lang="en-US" altLang="ko-KR" sz="1400" dirty="0"/>
              <a:t>            </a:t>
            </a:r>
            <a:r>
              <a:rPr lang="en-US" altLang="ko-KR" sz="1400" dirty="0" err="1"/>
              <a:t>caPath</a:t>
            </a:r>
            <a:r>
              <a:rPr lang="en-US" altLang="ko-KR" sz="1400" dirty="0"/>
              <a:t> = "/home/pi/Downloads/AmazonRootCA1.pem"                                      </a:t>
            </a:r>
          </a:p>
          <a:p>
            <a:r>
              <a:rPr lang="en-US" altLang="ko-KR" sz="1400" dirty="0"/>
              <a:t>            </a:t>
            </a:r>
            <a:r>
              <a:rPr lang="en-US" altLang="ko-KR" sz="1400" dirty="0" err="1"/>
              <a:t>certPath</a:t>
            </a:r>
            <a:r>
              <a:rPr lang="en-US" altLang="ko-KR" sz="1400" dirty="0"/>
              <a:t> = "/home/pi/Downloads/aa34877af5-certificate.pem.crt"                            </a:t>
            </a:r>
          </a:p>
          <a:p>
            <a:r>
              <a:rPr lang="en-US" altLang="ko-KR" sz="1400" dirty="0"/>
              <a:t>            </a:t>
            </a:r>
            <a:r>
              <a:rPr lang="en-US" altLang="ko-KR" sz="1400" dirty="0" err="1"/>
              <a:t>keyPath</a:t>
            </a:r>
            <a:r>
              <a:rPr lang="en-US" altLang="ko-KR" sz="1400" dirty="0"/>
              <a:t> = "/home/pi/Downloads/aa34877af5-private.pem.key"                          </a:t>
            </a:r>
          </a:p>
          <a:p>
            <a:r>
              <a:rPr lang="en-US" altLang="ko-KR" sz="1400" dirty="0"/>
              <a:t>            </a:t>
            </a:r>
          </a:p>
          <a:p>
            <a:r>
              <a:rPr lang="en-US" altLang="ko-KR" sz="1400" dirty="0"/>
              <a:t>            </a:t>
            </a:r>
            <a:r>
              <a:rPr lang="en-US" altLang="ko-KR" sz="1400" dirty="0" err="1"/>
              <a:t>mqttc.tls_set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caPath</a:t>
            </a:r>
            <a:r>
              <a:rPr lang="en-US" altLang="ko-KR" sz="1400" dirty="0"/>
              <a:t>, </a:t>
            </a:r>
            <a:r>
              <a:rPr lang="en-US" altLang="ko-KR" sz="1400" dirty="0" err="1"/>
              <a:t>certfile</a:t>
            </a:r>
            <a:r>
              <a:rPr lang="en-US" altLang="ko-KR" sz="1400" dirty="0"/>
              <a:t>=</a:t>
            </a:r>
            <a:r>
              <a:rPr lang="en-US" altLang="ko-KR" sz="1400" dirty="0" err="1"/>
              <a:t>certPath</a:t>
            </a:r>
            <a:r>
              <a:rPr lang="en-US" altLang="ko-KR" sz="1400" dirty="0"/>
              <a:t>, </a:t>
            </a:r>
            <a:r>
              <a:rPr lang="en-US" altLang="ko-KR" sz="1400" dirty="0" err="1"/>
              <a:t>keyfile</a:t>
            </a:r>
            <a:r>
              <a:rPr lang="en-US" altLang="ko-KR" sz="1400" dirty="0"/>
              <a:t>=</a:t>
            </a:r>
            <a:r>
              <a:rPr lang="en-US" altLang="ko-KR" sz="1400" dirty="0" err="1"/>
              <a:t>keyPath</a:t>
            </a:r>
            <a:r>
              <a:rPr lang="en-US" altLang="ko-KR" sz="1400" dirty="0"/>
              <a:t>, </a:t>
            </a:r>
            <a:r>
              <a:rPr lang="en-US" altLang="ko-KR" sz="1400" dirty="0" err="1"/>
              <a:t>cert_reqs</a:t>
            </a:r>
            <a:r>
              <a:rPr lang="en-US" altLang="ko-KR" sz="1400" dirty="0"/>
              <a:t>=</a:t>
            </a:r>
            <a:r>
              <a:rPr lang="en-US" altLang="ko-KR" sz="1400" dirty="0" err="1"/>
              <a:t>ssl.CERT_REQUIRED</a:t>
            </a:r>
            <a:r>
              <a:rPr lang="en-US" altLang="ko-KR" sz="1400" dirty="0"/>
              <a:t>, </a:t>
            </a:r>
            <a:r>
              <a:rPr lang="en-US" altLang="ko-KR" sz="1400" dirty="0" err="1"/>
              <a:t>tls_version</a:t>
            </a:r>
            <a:r>
              <a:rPr lang="en-US" altLang="ko-KR" sz="1400" dirty="0"/>
              <a:t>=ssl.PROTOCOL_TLSv1_2, ciphers=None)  </a:t>
            </a:r>
          </a:p>
          <a:p>
            <a:r>
              <a:rPr lang="en-US" altLang="ko-KR" sz="1400" dirty="0"/>
              <a:t>            </a:t>
            </a:r>
          </a:p>
          <a:p>
            <a:r>
              <a:rPr lang="en-US" altLang="ko-KR" sz="1400" dirty="0"/>
              <a:t>            </a:t>
            </a:r>
            <a:r>
              <a:rPr lang="en-US" altLang="ko-KR" sz="1400" dirty="0" err="1"/>
              <a:t>mqttc.connect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awshost</a:t>
            </a:r>
            <a:r>
              <a:rPr lang="en-US" altLang="ko-KR" sz="1400" dirty="0"/>
              <a:t>, </a:t>
            </a:r>
            <a:r>
              <a:rPr lang="en-US" altLang="ko-KR" sz="1400" dirty="0" err="1"/>
              <a:t>awsport</a:t>
            </a:r>
            <a:r>
              <a:rPr lang="en-US" altLang="ko-KR" sz="1400" dirty="0"/>
              <a:t>, keepalive=60)               </a:t>
            </a:r>
          </a:p>
          <a:p>
            <a:r>
              <a:rPr lang="en-US" altLang="ko-KR" sz="1400" dirty="0"/>
              <a:t>            </a:t>
            </a:r>
          </a:p>
          <a:p>
            <a:r>
              <a:rPr lang="en-US" altLang="ko-KR" sz="1400" dirty="0"/>
              <a:t>            </a:t>
            </a:r>
            <a:r>
              <a:rPr lang="en-US" altLang="ko-KR" sz="1400" dirty="0" err="1"/>
              <a:t>mqttc.loop_start</a:t>
            </a:r>
            <a:r>
              <a:rPr lang="en-US" altLang="ko-KR" sz="1400" dirty="0"/>
              <a:t>()                                          </a:t>
            </a:r>
          </a:p>
          <a:p>
            <a:endParaRPr lang="en-US" altLang="ko-KR" sz="1400" dirty="0"/>
          </a:p>
          <a:p>
            <a:r>
              <a:rPr lang="en-US" altLang="ko-KR" sz="1400" b="1" dirty="0" err="1">
                <a:latin typeface="+mj-ea"/>
                <a:ea typeface="+mj-ea"/>
              </a:rPr>
              <a:t>Paho</a:t>
            </a:r>
            <a:r>
              <a:rPr lang="ko-KR" altLang="en-US" sz="1400" b="1" dirty="0">
                <a:latin typeface="+mj-ea"/>
                <a:ea typeface="+mj-ea"/>
              </a:rPr>
              <a:t>통신을 이용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이에 대한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관련 </a:t>
            </a:r>
            <a:r>
              <a:rPr lang="en-US" altLang="ko-KR" sz="1400" b="1" dirty="0">
                <a:latin typeface="+mj-ea"/>
                <a:ea typeface="+mj-ea"/>
              </a:rPr>
              <a:t>AWS</a:t>
            </a:r>
            <a:r>
              <a:rPr lang="ko-KR" altLang="en-US" sz="1400" b="1" dirty="0">
                <a:latin typeface="+mj-ea"/>
                <a:ea typeface="+mj-ea"/>
              </a:rPr>
              <a:t>의 </a:t>
            </a:r>
            <a:r>
              <a:rPr lang="en-US" altLang="ko-KR" sz="1400" b="1" dirty="0">
                <a:latin typeface="+mj-ea"/>
                <a:ea typeface="+mj-ea"/>
              </a:rPr>
              <a:t>KEY</a:t>
            </a:r>
            <a:r>
              <a:rPr lang="ko-KR" altLang="en-US" sz="1400" b="1" dirty="0">
                <a:latin typeface="+mj-ea"/>
                <a:ea typeface="+mj-ea"/>
              </a:rPr>
              <a:t>를 등록 이를 통해 데이터를 전송한다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b="1" dirty="0" err="1">
                <a:latin typeface="+mj-ea"/>
                <a:ea typeface="+mj-ea"/>
              </a:rPr>
              <a:t>mqtt</a:t>
            </a:r>
            <a:r>
              <a:rPr lang="ko-KR" altLang="en-US" sz="1400" b="1" dirty="0">
                <a:latin typeface="+mj-ea"/>
                <a:ea typeface="+mj-ea"/>
              </a:rPr>
              <a:t>의 루프를 통해</a:t>
            </a:r>
            <a:r>
              <a:rPr lang="en-US" altLang="ko-KR" sz="1400" b="1" dirty="0">
                <a:latin typeface="+mj-ea"/>
                <a:ea typeface="+mj-ea"/>
              </a:rPr>
              <a:t> AWS</a:t>
            </a:r>
            <a:r>
              <a:rPr lang="ko-KR" altLang="en-US" sz="1400" b="1" dirty="0">
                <a:latin typeface="+mj-ea"/>
                <a:ea typeface="+mj-ea"/>
              </a:rPr>
              <a:t>에 데이터를 보내는 일련의 과정을 지속적으로 진행한다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46008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CV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)(8)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06223C1-BECF-45EA-A3A3-7986FEBF3268}"/>
              </a:ext>
            </a:extLst>
          </p:cNvPr>
          <p:cNvSpPr/>
          <p:nvPr/>
        </p:nvSpPr>
        <p:spPr>
          <a:xfrm>
            <a:off x="174068" y="1328333"/>
            <a:ext cx="879586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altLang="ko-KR" sz="1400" dirty="0"/>
            </a:br>
            <a:r>
              <a:rPr lang="en-US" altLang="ko-KR" sz="1400" dirty="0"/>
              <a:t>            if </a:t>
            </a:r>
            <a:r>
              <a:rPr lang="en-US" altLang="ko-KR" sz="1400" dirty="0" err="1"/>
              <a:t>connflag</a:t>
            </a:r>
            <a:r>
              <a:rPr lang="en-US" altLang="ko-KR" sz="1400" dirty="0"/>
              <a:t> == True:</a:t>
            </a:r>
          </a:p>
          <a:p>
            <a:r>
              <a:rPr lang="en-US" altLang="ko-KR" sz="1400" dirty="0"/>
              <a:t>                </a:t>
            </a:r>
            <a:r>
              <a:rPr lang="en-US" altLang="ko-KR" sz="1400" dirty="0" err="1"/>
              <a:t>ethName</a:t>
            </a:r>
            <a:r>
              <a:rPr lang="en-US" altLang="ko-KR" sz="1400" dirty="0"/>
              <a:t> = </a:t>
            </a:r>
            <a:r>
              <a:rPr lang="en-US" altLang="ko-KR" sz="1400" dirty="0" err="1"/>
              <a:t>getEthName</a:t>
            </a:r>
            <a:r>
              <a:rPr lang="en-US" altLang="ko-KR" sz="1400" dirty="0"/>
              <a:t>()</a:t>
            </a:r>
          </a:p>
          <a:p>
            <a:r>
              <a:rPr lang="en-US" altLang="ko-KR" sz="1400" dirty="0"/>
              <a:t>                </a:t>
            </a:r>
            <a:r>
              <a:rPr lang="en-US" altLang="ko-KR" sz="1400" dirty="0" err="1"/>
              <a:t>ethMAC</a:t>
            </a:r>
            <a:r>
              <a:rPr lang="en-US" altLang="ko-KR" sz="1400" dirty="0"/>
              <a:t> = </a:t>
            </a:r>
            <a:r>
              <a:rPr lang="en-US" altLang="ko-KR" sz="1400" dirty="0" err="1"/>
              <a:t>getMAC</a:t>
            </a:r>
            <a:r>
              <a:rPr lang="en-US" altLang="ko-KR" sz="1400" dirty="0"/>
              <a:t>(</a:t>
            </a:r>
            <a:r>
              <a:rPr lang="en-US" altLang="ko-KR" sz="1400" dirty="0" err="1"/>
              <a:t>ethName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                </a:t>
            </a:r>
            <a:r>
              <a:rPr lang="en-US" altLang="ko-KR" sz="1400" dirty="0" err="1"/>
              <a:t>macIdStr</a:t>
            </a:r>
            <a:r>
              <a:rPr lang="en-US" altLang="ko-KR" sz="1400" dirty="0"/>
              <a:t> = </a:t>
            </a:r>
            <a:r>
              <a:rPr lang="en-US" altLang="ko-KR" sz="1400" dirty="0" err="1"/>
              <a:t>ethMAC</a:t>
            </a:r>
            <a:endParaRPr lang="en-US" altLang="ko-KR" sz="1400" dirty="0"/>
          </a:p>
          <a:p>
            <a:r>
              <a:rPr lang="en-US" altLang="ko-KR" sz="1400" dirty="0"/>
              <a:t>                </a:t>
            </a:r>
            <a:r>
              <a:rPr lang="en-US" altLang="ko-KR" sz="1400" dirty="0" err="1"/>
              <a:t>Detect_Number</a:t>
            </a:r>
            <a:r>
              <a:rPr lang="en-US" altLang="ko-KR" sz="1400" dirty="0"/>
              <a:t> = </a:t>
            </a:r>
            <a:r>
              <a:rPr lang="en-US" altLang="ko-KR" sz="1400" dirty="0" err="1"/>
              <a:t>randint</a:t>
            </a:r>
            <a:r>
              <a:rPr lang="en-US" altLang="ko-KR" sz="1400" dirty="0"/>
              <a:t>(1,25)</a:t>
            </a:r>
          </a:p>
          <a:p>
            <a:r>
              <a:rPr lang="en-US" altLang="ko-KR" sz="1400" dirty="0"/>
              <a:t>                </a:t>
            </a:r>
            <a:r>
              <a:rPr lang="en-US" altLang="ko-KR" sz="1400" dirty="0" err="1"/>
              <a:t>Station_Name</a:t>
            </a:r>
            <a:r>
              <a:rPr lang="en-US" altLang="ko-KR" sz="1400" dirty="0"/>
              <a:t>= </a:t>
            </a:r>
            <a:r>
              <a:rPr lang="en-US" altLang="ko-KR" sz="1400" dirty="0" err="1"/>
              <a:t>get_Station_Name</a:t>
            </a:r>
            <a:r>
              <a:rPr lang="en-US" altLang="ko-KR" sz="1400" dirty="0"/>
              <a:t>(8)</a:t>
            </a:r>
          </a:p>
          <a:p>
            <a:r>
              <a:rPr lang="en-US" altLang="ko-KR" sz="1400" dirty="0"/>
              <a:t>                paylodmsg0="{"</a:t>
            </a:r>
          </a:p>
          <a:p>
            <a:r>
              <a:rPr lang="en-US" altLang="ko-KR" sz="1400" dirty="0"/>
              <a:t>                paylodmsg1 = "\"</a:t>
            </a:r>
            <a:r>
              <a:rPr lang="en-US" altLang="ko-KR" sz="1400" dirty="0" err="1"/>
              <a:t>StationId</a:t>
            </a:r>
            <a:r>
              <a:rPr lang="en-US" altLang="ko-KR" sz="1400" dirty="0"/>
              <a:t>\": "</a:t>
            </a:r>
          </a:p>
          <a:p>
            <a:r>
              <a:rPr lang="en-US" altLang="ko-KR" sz="1400" dirty="0"/>
              <a:t>                paylodmsg2 = "\", \"</a:t>
            </a:r>
            <a:r>
              <a:rPr lang="en-US" altLang="ko-KR" sz="1400" dirty="0" err="1"/>
              <a:t>Detect_Number</a:t>
            </a:r>
            <a:r>
              <a:rPr lang="en-US" altLang="ko-KR" sz="1400" dirty="0"/>
              <a:t>(People)\":"</a:t>
            </a:r>
          </a:p>
          <a:p>
            <a:r>
              <a:rPr lang="en-US" altLang="ko-KR" sz="1400" dirty="0"/>
              <a:t>                paylodmsg3 = ", \"</a:t>
            </a:r>
            <a:r>
              <a:rPr lang="en-US" altLang="ko-KR" sz="1400" dirty="0" err="1"/>
              <a:t>station_Name</a:t>
            </a:r>
            <a:r>
              <a:rPr lang="en-US" altLang="ko-KR" sz="1400" dirty="0"/>
              <a:t>\": \""</a:t>
            </a:r>
          </a:p>
          <a:p>
            <a:r>
              <a:rPr lang="en-US" altLang="ko-KR" sz="1400" dirty="0"/>
              <a:t>                paylodmsg4 = ", \"</a:t>
            </a:r>
            <a:r>
              <a:rPr lang="en-US" altLang="ko-KR" sz="1400" dirty="0" err="1"/>
              <a:t>Experiment_Time</a:t>
            </a:r>
            <a:r>
              <a:rPr lang="en-US" altLang="ko-KR" sz="1400" dirty="0"/>
              <a:t>\":\""</a:t>
            </a:r>
          </a:p>
          <a:p>
            <a:r>
              <a:rPr lang="en-US" altLang="ko-KR" sz="1400" dirty="0"/>
              <a:t>                paylodmsg5 =", \"</a:t>
            </a:r>
            <a:r>
              <a:rPr lang="en-US" altLang="ko-KR" sz="1400" dirty="0" err="1"/>
              <a:t>Staorder</a:t>
            </a:r>
            <a:r>
              <a:rPr lang="en-US" altLang="ko-KR" sz="1400" dirty="0"/>
              <a:t>\": "</a:t>
            </a:r>
          </a:p>
          <a:p>
            <a:r>
              <a:rPr lang="en-US" altLang="ko-KR" sz="1400" dirty="0"/>
              <a:t>                paylodmsg6 ="\", \"</a:t>
            </a:r>
            <a:r>
              <a:rPr lang="en-US" altLang="ko-KR" sz="1400" dirty="0" err="1"/>
              <a:t>BusNumber</a:t>
            </a:r>
            <a:r>
              <a:rPr lang="en-US" altLang="ko-KR" sz="1400" dirty="0"/>
              <a:t>\": "</a:t>
            </a:r>
          </a:p>
          <a:p>
            <a:r>
              <a:rPr lang="en-US" altLang="ko-KR" sz="1400" dirty="0"/>
              <a:t>                paylodmsg7 ="}"</a:t>
            </a:r>
          </a:p>
          <a:p>
            <a:r>
              <a:rPr lang="en-US" altLang="ko-KR" sz="1400" dirty="0"/>
              <a:t>                </a:t>
            </a:r>
            <a:r>
              <a:rPr lang="en-US" altLang="ko-KR" sz="1400" dirty="0" err="1"/>
              <a:t>paylodmsg</a:t>
            </a:r>
            <a:r>
              <a:rPr lang="en-US" altLang="ko-KR" sz="1400" dirty="0"/>
              <a:t> = "{} {} {} {} {} {} {} {} {} {} {} {} {} {}".format(paylodmsg0, paylodmsg1,id, paylodmsg3, name, paylodmsg2, Detect_Number,paylodmsg5 , </a:t>
            </a:r>
            <a:r>
              <a:rPr lang="en-US" altLang="ko-KR" sz="1400" dirty="0" err="1"/>
              <a:t>stationorder</a:t>
            </a:r>
            <a:r>
              <a:rPr lang="en-US" altLang="ko-KR" sz="1400" dirty="0"/>
              <a:t>, paylodmsg4,nowtime, paylodmsg6, </a:t>
            </a:r>
            <a:r>
              <a:rPr lang="en-US" altLang="ko-KR" sz="1400" dirty="0" err="1"/>
              <a:t>busnumber</a:t>
            </a:r>
            <a:r>
              <a:rPr lang="en-US" altLang="ko-KR" sz="1400" dirty="0"/>
              <a:t> ,paylodmsg7)</a:t>
            </a:r>
          </a:p>
          <a:p>
            <a:r>
              <a:rPr lang="en-US" altLang="ko-KR" sz="1400" dirty="0"/>
              <a:t>                </a:t>
            </a:r>
            <a:r>
              <a:rPr lang="en-US" altLang="ko-KR" sz="1400" dirty="0" err="1"/>
              <a:t>paylodmsg</a:t>
            </a:r>
            <a:r>
              <a:rPr lang="en-US" altLang="ko-KR" sz="1400" dirty="0"/>
              <a:t> = </a:t>
            </a:r>
            <a:r>
              <a:rPr lang="en-US" altLang="ko-KR" sz="1400" dirty="0" err="1"/>
              <a:t>json.dumps</a:t>
            </a:r>
            <a:r>
              <a:rPr lang="en-US" altLang="ko-KR" sz="1400" dirty="0"/>
              <a:t>(</a:t>
            </a:r>
            <a:r>
              <a:rPr lang="en-US" altLang="ko-KR" sz="1400" dirty="0" err="1"/>
              <a:t>paylodmsg</a:t>
            </a:r>
            <a:r>
              <a:rPr lang="en-US" altLang="ko-KR" sz="1400" dirty="0"/>
              <a:t>) </a:t>
            </a:r>
          </a:p>
          <a:p>
            <a:r>
              <a:rPr lang="en-US" altLang="ko-KR" sz="1400" dirty="0"/>
              <a:t>                </a:t>
            </a:r>
            <a:r>
              <a:rPr lang="en-US" altLang="ko-KR" sz="1400" dirty="0" err="1"/>
              <a:t>paylodmsg_json</a:t>
            </a:r>
            <a:r>
              <a:rPr lang="en-US" altLang="ko-KR" sz="1400" dirty="0"/>
              <a:t> = </a:t>
            </a:r>
            <a:r>
              <a:rPr lang="en-US" altLang="ko-KR" sz="1400" dirty="0" err="1"/>
              <a:t>json.loads</a:t>
            </a:r>
            <a:r>
              <a:rPr lang="en-US" altLang="ko-KR" sz="1400" dirty="0"/>
              <a:t>(</a:t>
            </a:r>
            <a:r>
              <a:rPr lang="en-US" altLang="ko-KR" sz="1400" dirty="0" err="1"/>
              <a:t>paylodmsg</a:t>
            </a:r>
            <a:r>
              <a:rPr lang="en-US" altLang="ko-KR" sz="1400" dirty="0"/>
              <a:t>)       </a:t>
            </a:r>
          </a:p>
          <a:p>
            <a:r>
              <a:rPr lang="en-US" altLang="ko-KR" sz="1400" dirty="0"/>
              <a:t>                </a:t>
            </a:r>
            <a:r>
              <a:rPr lang="en-US" altLang="ko-KR" sz="1400" dirty="0" err="1"/>
              <a:t>mqttc.publish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Detect_People</a:t>
            </a:r>
            <a:r>
              <a:rPr lang="en-US" altLang="ko-KR" sz="1400" dirty="0"/>
              <a:t>", </a:t>
            </a:r>
            <a:r>
              <a:rPr lang="en-US" altLang="ko-KR" sz="1400" dirty="0" err="1"/>
              <a:t>paylodmsg_json</a:t>
            </a:r>
            <a:r>
              <a:rPr lang="en-US" altLang="ko-KR" sz="1400" dirty="0"/>
              <a:t> , </a:t>
            </a:r>
            <a:r>
              <a:rPr lang="en-US" altLang="ko-KR" sz="1400" dirty="0" err="1"/>
              <a:t>qos</a:t>
            </a:r>
            <a:r>
              <a:rPr lang="en-US" altLang="ko-KR" sz="1400" dirty="0"/>
              <a:t>=1)              </a:t>
            </a:r>
          </a:p>
          <a:p>
            <a:endParaRPr lang="en-US" altLang="ko-KR" sz="1400" dirty="0"/>
          </a:p>
          <a:p>
            <a:r>
              <a:rPr lang="ko-KR" altLang="en-US" sz="1400" b="1" dirty="0">
                <a:latin typeface="+mj-ea"/>
                <a:ea typeface="+mj-ea"/>
              </a:rPr>
              <a:t> 보내는 데이터에 형식을 맞추기 위해 이를 정리해 형태로 구성하여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이를 </a:t>
            </a:r>
            <a:r>
              <a:rPr lang="en-US" altLang="ko-KR" sz="1400" b="1" dirty="0">
                <a:latin typeface="+mj-ea"/>
                <a:ea typeface="+mj-ea"/>
              </a:rPr>
              <a:t>json</a:t>
            </a:r>
            <a:r>
              <a:rPr lang="ko-KR" altLang="en-US" sz="1400" b="1" dirty="0">
                <a:latin typeface="+mj-ea"/>
                <a:ea typeface="+mj-ea"/>
              </a:rPr>
              <a:t>으로</a:t>
            </a:r>
            <a:r>
              <a:rPr lang="en-US" altLang="ko-KR" sz="1400" b="1" dirty="0">
                <a:latin typeface="+mj-ea"/>
                <a:ea typeface="+mj-ea"/>
              </a:rPr>
              <a:t> </a:t>
            </a:r>
            <a:r>
              <a:rPr lang="ko-KR" altLang="en-US" sz="1400" b="1" dirty="0">
                <a:latin typeface="+mj-ea"/>
                <a:ea typeface="+mj-ea"/>
              </a:rPr>
              <a:t>변형하여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전송한다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44437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open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api</a:t>
            </a: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)(1)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>
          <a:xfrm>
            <a:off x="3144513" y="6365804"/>
            <a:ext cx="2895600" cy="3651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>
              <a:defRPr/>
            </a:pPr>
            <a:r>
              <a:rPr lang="ko-KR" altLang="en-US" sz="1600" b="1" i="1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3" name="그림 2" descr="스크린샷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22255" y="1328334"/>
            <a:ext cx="4349745" cy="4908978"/>
          </a:xfrm>
          <a:prstGeom prst="rect">
            <a:avLst/>
          </a:prstGeom>
        </p:spPr>
      </p:pic>
      <p:pic>
        <p:nvPicPr>
          <p:cNvPr id="5" name="그림 4" descr="스크린샷이(가) 표시된 사진  자동 생성된 설명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612627" y="1327799"/>
            <a:ext cx="4349745" cy="49089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open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api</a:t>
            </a: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)(2)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>
          <a:xfrm>
            <a:off x="3144513" y="6365804"/>
            <a:ext cx="2895600" cy="3651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>
              <a:defRPr/>
            </a:pPr>
            <a:r>
              <a:rPr lang="ko-KR" altLang="en-US" sz="1600" b="1" i="1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3" name="그림 2" descr="스크린샷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22255" y="1363683"/>
            <a:ext cx="4349745" cy="4968550"/>
          </a:xfrm>
          <a:prstGeom prst="rect">
            <a:avLst/>
          </a:prstGeom>
        </p:spPr>
      </p:pic>
      <p:pic>
        <p:nvPicPr>
          <p:cNvPr id="5" name="그림 4" descr="스크린샷이(가) 표시된 사진  자동 생성된 설명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39991" y="1363683"/>
            <a:ext cx="4422381" cy="4968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6"/>
            <a:ext cx="2935312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핵심소스코드</a:t>
            </a:r>
            <a:r>
              <a:rPr lang="en-US" altLang="ko-KR" sz="1700" b="1" spc="-50">
                <a:solidFill>
                  <a:schemeClr val="bg1"/>
                </a:solidFill>
                <a:latin typeface="+mn-ea"/>
                <a:cs typeface="+mj-cs"/>
              </a:rPr>
              <a:t>(open api)(3)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>
              <a:defRPr/>
            </a:pPr>
            <a:r>
              <a:rPr lang="ko-KR" altLang="en-US" sz="1600" b="1" i="1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68369" y="2109177"/>
            <a:ext cx="7248662" cy="42471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3528" y="1175040"/>
            <a:ext cx="75935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맑은 고딕"/>
              </a:rPr>
              <a:t>신청한 공공데이터 포털의 </a:t>
            </a:r>
            <a:r>
              <a:rPr lang="en-US" altLang="ko-KR" b="1">
                <a:latin typeface="맑은 고딕"/>
              </a:rPr>
              <a:t>xml </a:t>
            </a:r>
            <a:r>
              <a:rPr lang="ko-KR" altLang="en-US" b="1">
                <a:latin typeface="맑은 고딕"/>
              </a:rPr>
              <a:t>파일을 </a:t>
            </a:r>
            <a:r>
              <a:rPr lang="en-US" altLang="ko-KR" b="1">
                <a:latin typeface="맑은 고딕"/>
              </a:rPr>
              <a:t>Android studio </a:t>
            </a:r>
            <a:r>
              <a:rPr lang="ko-KR" altLang="en-US" b="1">
                <a:latin typeface="맑은 고딕"/>
              </a:rPr>
              <a:t>에서 사용하기위해 </a:t>
            </a:r>
            <a:r>
              <a:rPr lang="en-US" altLang="ko-KR" b="1">
                <a:latin typeface="맑은 고딕"/>
              </a:rPr>
              <a:t>Parsing </a:t>
            </a:r>
            <a:r>
              <a:rPr lang="ko-KR" altLang="en-US" b="1">
                <a:latin typeface="맑은 고딕"/>
              </a:rPr>
              <a:t>하는 메인 코드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460826-8A2B-49C7-8C0F-F23E8AA26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990" y="1279147"/>
            <a:ext cx="4343718" cy="2935914"/>
          </a:xfrm>
        </p:spPr>
        <p:txBody>
          <a:bodyPr>
            <a:norm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앞서 보여진 표와 같이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현재 수도권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일 대중교통 사용건수는 약</a:t>
            </a:r>
            <a:r>
              <a:rPr lang="en-US" altLang="ko-KR" sz="1400" dirty="0">
                <a:latin typeface="+mj-ea"/>
                <a:ea typeface="+mj-ea"/>
              </a:rPr>
              <a:t>, 1380</a:t>
            </a:r>
            <a:r>
              <a:rPr lang="ko-KR" altLang="en-US" sz="1400" dirty="0">
                <a:latin typeface="+mj-ea"/>
                <a:ea typeface="+mj-ea"/>
              </a:rPr>
              <a:t>만이며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인구는 약 </a:t>
            </a:r>
            <a:r>
              <a:rPr lang="en-US" altLang="ko-KR" sz="1400" dirty="0">
                <a:latin typeface="+mj-ea"/>
                <a:ea typeface="+mj-ea"/>
              </a:rPr>
              <a:t>720</a:t>
            </a:r>
            <a:r>
              <a:rPr lang="ko-KR" altLang="en-US" sz="1400" dirty="0">
                <a:latin typeface="+mj-ea"/>
                <a:ea typeface="+mj-ea"/>
              </a:rPr>
              <a:t>만명이다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ko-KR" altLang="en-US" sz="1400" dirty="0">
                <a:latin typeface="+mj-ea"/>
                <a:ea typeface="+mj-ea"/>
              </a:rPr>
              <a:t> 이러한 사용자들 중에서 출퇴근을 위해 이용하는 대중교통 사용자들은 평균적으로 </a:t>
            </a:r>
            <a:r>
              <a:rPr lang="en-US" altLang="ko-KR" sz="1400" dirty="0">
                <a:latin typeface="+mj-ea"/>
                <a:ea typeface="+mj-ea"/>
              </a:rPr>
              <a:t>1</a:t>
            </a:r>
            <a:r>
              <a:rPr lang="ko-KR" altLang="en-US" sz="1400" dirty="0">
                <a:latin typeface="+mj-ea"/>
                <a:ea typeface="+mj-ea"/>
              </a:rPr>
              <a:t>시간 </a:t>
            </a:r>
            <a:r>
              <a:rPr lang="en-US" altLang="ko-KR" sz="1400" dirty="0">
                <a:latin typeface="+mj-ea"/>
                <a:ea typeface="+mj-ea"/>
              </a:rPr>
              <a:t>30</a:t>
            </a:r>
            <a:r>
              <a:rPr lang="ko-KR" altLang="en-US" sz="1400" dirty="0">
                <a:latin typeface="+mj-ea"/>
                <a:ea typeface="+mj-ea"/>
              </a:rPr>
              <a:t>분정도를 대중교통을 사용하며 보낸다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이러한 이용자들 중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버스를 이용한 인원은 </a:t>
            </a:r>
            <a:r>
              <a:rPr lang="en-US" altLang="ko-KR" sz="1400" dirty="0">
                <a:latin typeface="+mj-ea"/>
                <a:ea typeface="+mj-ea"/>
              </a:rPr>
              <a:t>43%,</a:t>
            </a:r>
            <a:br>
              <a:rPr lang="en-US" altLang="ko-KR" sz="1400" dirty="0">
                <a:latin typeface="+mj-ea"/>
                <a:ea typeface="+mj-ea"/>
              </a:rPr>
            </a:br>
            <a:r>
              <a:rPr lang="ko-KR" altLang="en-US" sz="1400" dirty="0">
                <a:latin typeface="+mj-ea"/>
                <a:ea typeface="+mj-ea"/>
              </a:rPr>
              <a:t>지하철</a:t>
            </a:r>
            <a:r>
              <a:rPr lang="en-US" altLang="ko-KR" sz="1400" dirty="0">
                <a:latin typeface="+mj-ea"/>
                <a:ea typeface="+mj-ea"/>
              </a:rPr>
              <a:t>,</a:t>
            </a:r>
            <a:r>
              <a:rPr lang="ko-KR" altLang="en-US" sz="1400" dirty="0">
                <a:latin typeface="+mj-ea"/>
                <a:ea typeface="+mj-ea"/>
              </a:rPr>
              <a:t>철도 등을 환승하여 이용하는 정도는 </a:t>
            </a:r>
            <a:r>
              <a:rPr lang="en-US" altLang="ko-KR" sz="1400" dirty="0">
                <a:latin typeface="+mj-ea"/>
                <a:ea typeface="+mj-ea"/>
              </a:rPr>
              <a:t>17%</a:t>
            </a:r>
            <a:r>
              <a:rPr lang="ko-KR" altLang="en-US" sz="1400" dirty="0">
                <a:latin typeface="+mj-ea"/>
                <a:ea typeface="+mj-ea"/>
              </a:rPr>
              <a:t>로 대략 </a:t>
            </a:r>
            <a:r>
              <a:rPr lang="en-US" altLang="ko-KR" sz="1400" dirty="0">
                <a:latin typeface="+mj-ea"/>
                <a:ea typeface="+mj-ea"/>
              </a:rPr>
              <a:t>60%</a:t>
            </a:r>
            <a:r>
              <a:rPr lang="ko-KR" altLang="en-US" sz="1400" dirty="0">
                <a:latin typeface="+mj-ea"/>
                <a:ea typeface="+mj-ea"/>
              </a:rPr>
              <a:t>의 수도권 직장인이 출퇴근을 위하여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버스를 이용한다는 것을 알 수가 있었다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90AA46DC-BE58-4C9B-A2A5-320D27A7BD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6" t="5860" r="12579" b="70616"/>
          <a:stretch/>
        </p:blipFill>
        <p:spPr>
          <a:xfrm>
            <a:off x="107504" y="4215061"/>
            <a:ext cx="4374204" cy="1938568"/>
          </a:xfrm>
        </p:spPr>
      </p:pic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B99CF82-D110-44F1-939F-0DB832182F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62294" y="692695"/>
            <a:ext cx="3887391" cy="6012903"/>
          </a:xfrm>
        </p:spPr>
        <p:txBody>
          <a:bodyPr>
            <a:norm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결과적으로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앞서 설명한 </a:t>
            </a:r>
            <a:r>
              <a:rPr lang="en-US" altLang="ko-KR" sz="1400" dirty="0">
                <a:latin typeface="+mj-ea"/>
                <a:ea typeface="+mj-ea"/>
              </a:rPr>
              <a:t>C19</a:t>
            </a:r>
            <a:r>
              <a:rPr lang="ko-KR" altLang="en-US" sz="1400" dirty="0">
                <a:latin typeface="+mj-ea"/>
                <a:ea typeface="+mj-ea"/>
              </a:rPr>
              <a:t>와 함께 수도권에서 이용하는 대중교통 특히 버스를 이용하여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출퇴근을 하는 직장인의 경우</a:t>
            </a:r>
            <a:r>
              <a:rPr lang="en-US" altLang="ko-KR" sz="1400" dirty="0">
                <a:latin typeface="+mj-ea"/>
                <a:ea typeface="+mj-ea"/>
              </a:rPr>
              <a:t>,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일 사용자 </a:t>
            </a:r>
            <a:r>
              <a:rPr lang="en-US" altLang="ko-KR" sz="1400" dirty="0">
                <a:latin typeface="+mj-ea"/>
                <a:ea typeface="+mj-ea"/>
              </a:rPr>
              <a:t>700</a:t>
            </a:r>
            <a:r>
              <a:rPr lang="ko-KR" altLang="en-US" sz="1400" dirty="0">
                <a:latin typeface="+mj-ea"/>
                <a:ea typeface="+mj-ea"/>
              </a:rPr>
              <a:t>만명의 인원들과 마찬가지로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출퇴근시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많은 인원들이 붐비는 장소에서 함께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시간을 보내고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직장으로 향하는 만큼 이를 피할 수 있는 방법을 찾기가 어려운 상황속에서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이러한 </a:t>
            </a:r>
            <a:r>
              <a:rPr lang="en-US" altLang="ko-KR" sz="1400" dirty="0">
                <a:latin typeface="+mj-ea"/>
                <a:ea typeface="+mj-ea"/>
              </a:rPr>
              <a:t>C19</a:t>
            </a:r>
            <a:r>
              <a:rPr lang="ko-KR" altLang="en-US" sz="1400" dirty="0">
                <a:latin typeface="+mj-ea"/>
                <a:ea typeface="+mj-ea"/>
              </a:rPr>
              <a:t>의 생활 속 거리두기의 지침과는 괴리가 있는 방식으로 하루를 보내고 있음을 알 수가 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이러한 </a:t>
            </a:r>
            <a:r>
              <a:rPr lang="en-US" altLang="ko-KR" sz="1400" dirty="0">
                <a:latin typeface="+mj-ea"/>
                <a:ea typeface="+mj-ea"/>
              </a:rPr>
              <a:t>C19</a:t>
            </a:r>
            <a:r>
              <a:rPr lang="ko-KR" altLang="en-US" sz="1400" dirty="0">
                <a:latin typeface="+mj-ea"/>
                <a:ea typeface="+mj-ea"/>
              </a:rPr>
              <a:t>로 발행한 생활에서</a:t>
            </a:r>
            <a:r>
              <a:rPr lang="en-US" altLang="ko-KR" sz="1400" dirty="0">
                <a:latin typeface="+mj-ea"/>
                <a:ea typeface="+mj-ea"/>
              </a:rPr>
              <a:t>, 6</a:t>
            </a:r>
            <a:r>
              <a:rPr lang="ko-KR" altLang="en-US" sz="1400" dirty="0">
                <a:latin typeface="+mj-ea"/>
                <a:ea typeface="+mj-ea"/>
              </a:rPr>
              <a:t>개월이 흐르고 언제 이를 해결 할 수 있을지도 미지수인 상황이다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동시에 대중교통을 이용하는 대다수인 직장인들에게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언제나 좋은 컨디션으로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서로 간의 </a:t>
            </a:r>
            <a:r>
              <a:rPr lang="en-US" altLang="ko-KR" sz="1400" dirty="0">
                <a:latin typeface="+mj-ea"/>
                <a:ea typeface="+mj-ea"/>
              </a:rPr>
              <a:t>2m</a:t>
            </a:r>
            <a:r>
              <a:rPr lang="ko-KR" altLang="en-US" sz="1400" dirty="0">
                <a:latin typeface="+mj-ea"/>
                <a:ea typeface="+mj-ea"/>
              </a:rPr>
              <a:t> 거리를 유지한채 대중교통을 이용하며 매일매일 출퇴근을 하라는 것은 단연코 불가능한 주문이라 확신한다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다만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이러한 생활속에서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우리의 프로젝트 아이디어가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이러한 문제점이 존재하는 현실에 한가지의 해결책으로서 제시 될 수가 있음을 해당 프로젝트 목표를 배경으로 시사한다 생각한다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ko-KR" altLang="en-US" sz="1400" dirty="0">
                <a:latin typeface="+mj-ea"/>
                <a:ea typeface="+mj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3398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/>
          <p:cNvSpPr txBox="1"/>
          <p:nvPr/>
        </p:nvSpPr>
        <p:spPr>
          <a:xfrm>
            <a:off x="323528" y="692696"/>
            <a:ext cx="3791272" cy="332649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(OpenAPI)(</a:t>
            </a:r>
            <a:r>
              <a:rPr lang="en-US" altLang="ko-KR" sz="1700" b="1">
                <a:solidFill>
                  <a:prstClr val="white"/>
                </a:solidFill>
                <a:latin typeface="맑은 고딕"/>
                <a:ea typeface="맑은 고딕"/>
              </a:rPr>
              <a:t>4</a:t>
            </a:r>
            <a:r>
              <a:rPr kumimoji="0" lang="en-US" altLang="ko-KR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)</a:t>
            </a:r>
            <a:endParaRPr kumimoji="0" lang="ko-KR" altLang="en-US" sz="1700" b="0" i="0" u="none" strike="noStrike" kern="1200" cap="none" spc="-5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34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0" name="TextBox 9"/>
          <p:cNvSpPr txBox="1"/>
          <p:nvPr/>
        </p:nvSpPr>
        <p:spPr>
          <a:xfrm>
            <a:off x="323528" y="1335255"/>
            <a:ext cx="788759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‘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주변정류소목록조회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’ api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를 사용하여 사용자의 위치 반경 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200m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내에 있는 모든 정류장을 마커로 표시함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현재 사용자의 위치는 초록색 마커로 나타내고 반경 원을 표시함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정류소고유번호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(mobileNo),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정류소명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(stationName),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경도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(x),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위도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(y)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를 파싱함</a:t>
            </a:r>
            <a:endParaRPr kumimoji="0" lang="ko-KR" altLang="en-US" sz="1400" b="1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00882" y="2284430"/>
            <a:ext cx="3103566" cy="396268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r="1220"/>
          <a:stretch>
            <a:fillRect/>
          </a:stretch>
        </p:blipFill>
        <p:spPr>
          <a:xfrm>
            <a:off x="323528" y="2610723"/>
            <a:ext cx="4840142" cy="3168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핵심소스코드</a:t>
            </a:r>
            <a:r>
              <a:rPr lang="en-US" altLang="ko-KR" sz="1700" b="1" spc="-50">
                <a:solidFill>
                  <a:schemeClr val="bg1"/>
                </a:solidFill>
                <a:latin typeface="+mn-ea"/>
                <a:cs typeface="+mj-cs"/>
              </a:rPr>
              <a:t>(Lambda)(1)</a:t>
            </a:r>
            <a:endParaRPr lang="ko-KR" altLang="en-US" sz="1700" b="1" spc="-5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>
          <a:xfrm>
            <a:off x="3028950" y="6492875"/>
            <a:ext cx="3086100" cy="3651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>
              <a:defRPr/>
            </a:pPr>
            <a:endParaRPr lang="ko-KR" altLang="en-US" sz="1600" b="1" i="1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7" y="1947623"/>
            <a:ext cx="3921086" cy="909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맑은 고딕"/>
              </a:rPr>
              <a:t>AWS </a:t>
            </a:r>
            <a:r>
              <a:rPr lang="ko-KR" altLang="en-US" b="1">
                <a:latin typeface="맑은 고딕"/>
              </a:rPr>
              <a:t>의 </a:t>
            </a:r>
            <a:r>
              <a:rPr lang="en-US" altLang="ko-KR" b="1">
                <a:latin typeface="맑은 고딕"/>
              </a:rPr>
              <a:t>Api Gateway </a:t>
            </a:r>
            <a:r>
              <a:rPr lang="ko-KR" altLang="en-US" b="1">
                <a:latin typeface="맑은 고딕"/>
              </a:rPr>
              <a:t>를 사용하여</a:t>
            </a:r>
          </a:p>
          <a:p>
            <a:pPr lvl="0">
              <a:defRPr/>
            </a:pPr>
            <a:r>
              <a:rPr lang="ko-KR" altLang="en-US" b="1">
                <a:latin typeface="맑은 고딕"/>
              </a:rPr>
              <a:t> 데이터를 호출하기위한</a:t>
            </a:r>
          </a:p>
          <a:p>
            <a:pPr lvl="0">
              <a:defRPr/>
            </a:pPr>
            <a:r>
              <a:rPr lang="ko-KR" altLang="en-US" b="1">
                <a:latin typeface="맑은 고딕"/>
              </a:rPr>
              <a:t> </a:t>
            </a:r>
            <a:r>
              <a:rPr lang="en-US" altLang="ko-KR" b="1">
                <a:latin typeface="맑은 고딕"/>
              </a:rPr>
              <a:t>Lambda </a:t>
            </a:r>
            <a:r>
              <a:rPr lang="ko-KR" altLang="en-US" b="1">
                <a:latin typeface="맑은 고딕"/>
              </a:rPr>
              <a:t>함수 소스코드</a:t>
            </a:r>
          </a:p>
        </p:txBody>
      </p:sp>
      <p:pic>
        <p:nvPicPr>
          <p:cNvPr id="4" name="그림 3" descr="스크린샷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123618" y="669145"/>
            <a:ext cx="5020380" cy="58054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/>
          <p:cNvSpPr txBox="1"/>
          <p:nvPr/>
        </p:nvSpPr>
        <p:spPr>
          <a:xfrm>
            <a:off x="323528" y="692696"/>
            <a:ext cx="3791272" cy="332649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(App </a:t>
            </a:r>
            <a:r>
              <a:rPr lang="en-US" altLang="ko-KR" sz="1700" b="1">
                <a:solidFill>
                  <a:prstClr val="white"/>
                </a:solidFill>
                <a:latin typeface="맑은 고딕"/>
                <a:ea typeface="맑은 고딕"/>
              </a:rPr>
              <a:t>UI</a:t>
            </a:r>
            <a:r>
              <a:rPr kumimoji="0" lang="en-US" altLang="ko-KR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)(1)</a:t>
            </a:r>
            <a:endParaRPr kumimoji="0" lang="ko-KR" altLang="en-US" sz="1700" b="0" i="0" u="none" strike="noStrike" kern="1200" cap="none" spc="-5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34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0" name="TextBox 9"/>
          <p:cNvSpPr txBox="1"/>
          <p:nvPr/>
        </p:nvSpPr>
        <p:spPr>
          <a:xfrm>
            <a:off x="323528" y="1353064"/>
            <a:ext cx="788759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FrameLayout</a:t>
            </a:r>
            <a:r>
              <a:rPr kumimoji="0" lang="ko-KR" altLang="en-US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과 </a:t>
            </a:r>
            <a:r>
              <a:rPr kumimoji="0" lang="en-US" altLang="ko-KR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bottomNavi</a:t>
            </a:r>
            <a:r>
              <a:rPr kumimoji="0" lang="ko-KR" altLang="en-US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로 이루어진 </a:t>
            </a:r>
            <a:r>
              <a:rPr kumimoji="0" lang="en-US" altLang="ko-KR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menu.xml</a:t>
            </a:r>
            <a:r>
              <a:rPr kumimoji="0" lang="ko-KR" altLang="en-US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에서 하단 메뉴 세 개 중 하나를 선택하면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FrameLayout</a:t>
            </a:r>
            <a:r>
              <a:rPr kumimoji="0" lang="ko-KR" altLang="en-US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을 이루는 </a:t>
            </a:r>
            <a:r>
              <a:rPr kumimoji="0" lang="en-US" altLang="ko-KR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Fragment</a:t>
            </a:r>
            <a:r>
              <a:rPr kumimoji="0" lang="ko-KR" altLang="en-US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를 교체함</a:t>
            </a:r>
            <a:r>
              <a:rPr kumimoji="0" lang="en-US" altLang="ko-KR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. menu</a:t>
            </a:r>
            <a:r>
              <a:rPr kumimoji="0" lang="ko-KR" altLang="en-US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의 이름의 경우 </a:t>
            </a:r>
            <a:r>
              <a:rPr kumimoji="0" lang="en-US" altLang="ko-KR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res/menu/menu_bottom.xml</a:t>
            </a:r>
            <a:r>
              <a:rPr kumimoji="0" lang="ko-KR" altLang="en-US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에 저장함</a:t>
            </a:r>
            <a:r>
              <a:rPr kumimoji="0" lang="en-US" altLang="ko-KR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.</a:t>
            </a:r>
            <a:endParaRPr kumimoji="0" lang="ko-KR" altLang="en-US" sz="1400" b="1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52082" y="2759933"/>
            <a:ext cx="3482178" cy="239385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flipH="1">
            <a:off x="7197690" y="5424887"/>
            <a:ext cx="1946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</a:rPr>
              <a:t>MainActivity.java</a:t>
            </a: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94" y="2585322"/>
            <a:ext cx="2420727" cy="27430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413122" y="2525119"/>
            <a:ext cx="2578384" cy="27134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/>
          <p:cNvSpPr txBox="1"/>
          <p:nvPr/>
        </p:nvSpPr>
        <p:spPr>
          <a:xfrm>
            <a:off x="323528" y="692696"/>
            <a:ext cx="3791272" cy="332649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(App </a:t>
            </a:r>
            <a:r>
              <a:rPr lang="en-US" altLang="ko-KR" sz="1700" b="1">
                <a:solidFill>
                  <a:prstClr val="white"/>
                </a:solidFill>
                <a:latin typeface="맑은 고딕"/>
                <a:ea typeface="맑은 고딕"/>
              </a:rPr>
              <a:t>UI</a:t>
            </a:r>
            <a:r>
              <a:rPr kumimoji="0" lang="en-US" altLang="ko-KR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)(2)</a:t>
            </a:r>
            <a:endParaRPr kumimoji="0" lang="ko-KR" altLang="en-US" sz="1700" b="0" i="0" u="none" strike="noStrike" kern="1200" cap="none" spc="-5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34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0" name="TextBox 9"/>
          <p:cNvSpPr txBox="1"/>
          <p:nvPr/>
        </p:nvSpPr>
        <p:spPr>
          <a:xfrm>
            <a:off x="323528" y="1353064"/>
            <a:ext cx="80648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TheFACO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어플 소개 중 상세 설명에 첨부한 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gif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파일을 실행시키기 위해 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Glide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라이브러리를 사용함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.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Xml</a:t>
            </a:r>
            <a:r>
              <a:rPr kumimoji="0" lang="ko-KR" altLang="en-US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에 이미지뷰를 추가한 뒤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사용할 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gif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파일을 지정함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.</a:t>
            </a:r>
            <a:endParaRPr kumimoji="0" lang="ko-KR" altLang="en-US" sz="1400" b="1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 flipH="1">
            <a:off x="7197690" y="5424887"/>
            <a:ext cx="1946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</a:rPr>
              <a:t>MainActivity.java</a:t>
            </a: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7567" y="2294284"/>
            <a:ext cx="4127655" cy="40225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973712" y="3601824"/>
            <a:ext cx="3414712" cy="4617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/>
          <p:cNvSpPr txBox="1"/>
          <p:nvPr/>
        </p:nvSpPr>
        <p:spPr>
          <a:xfrm>
            <a:off x="323528" y="692696"/>
            <a:ext cx="3791272" cy="332649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(App UI)(3)</a:t>
            </a:r>
            <a:endParaRPr kumimoji="0" lang="ko-KR" altLang="en-US" sz="1700" b="0" i="0" u="none" strike="noStrike" kern="1200" cap="none" spc="-5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34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0" name="TextBox 9"/>
          <p:cNvSpPr txBox="1"/>
          <p:nvPr/>
        </p:nvSpPr>
        <p:spPr>
          <a:xfrm>
            <a:off x="323528" y="1353064"/>
            <a:ext cx="78875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버스 번호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(8100, M4102)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클릭 시 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subActivity, showActivity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가 각각 실행되도록 함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.</a:t>
            </a:r>
            <a:endParaRPr kumimoji="0" lang="ko-KR" altLang="en-US" sz="1400" b="1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8614" y="1718041"/>
            <a:ext cx="7786771" cy="48996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4356" y="2049964"/>
            <a:ext cx="1735073" cy="3564200"/>
          </a:xfrm>
          <a:prstGeom prst="rect">
            <a:avLst/>
          </a:prstGeom>
          <a:ln w="12700" cap="sq">
            <a:solidFill>
              <a:srgbClr val="000000"/>
            </a:solidFill>
            <a:miter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494085" y="2049964"/>
            <a:ext cx="1735072" cy="3564199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572000" y="2049964"/>
            <a:ext cx="1735072" cy="3564199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578197" y="2049964"/>
            <a:ext cx="1735072" cy="3564198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5102" y="2034793"/>
            <a:ext cx="1735072" cy="3564200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408319" y="2034793"/>
            <a:ext cx="1735073" cy="3564200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391537" y="2034793"/>
            <a:ext cx="1735073" cy="3564200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374755" y="2034793"/>
            <a:ext cx="1735073" cy="3564200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E7E3E1F-B5D4-4C4E-A412-05336AA2D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03" y="1163224"/>
            <a:ext cx="4229823" cy="823912"/>
          </a:xfrm>
        </p:spPr>
        <p:txBody>
          <a:bodyPr>
            <a:norm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현재까지 </a:t>
            </a:r>
            <a:r>
              <a:rPr lang="en-US" altLang="ko-KR" sz="1600" dirty="0">
                <a:latin typeface="+mj-ea"/>
                <a:ea typeface="+mj-ea"/>
              </a:rPr>
              <a:t>2</a:t>
            </a:r>
            <a:r>
              <a:rPr lang="ko-KR" altLang="en-US" sz="1600" dirty="0">
                <a:latin typeface="+mj-ea"/>
                <a:ea typeface="+mj-ea"/>
              </a:rPr>
              <a:t>기 신도시까지 건설 후</a:t>
            </a:r>
            <a:r>
              <a:rPr lang="en-US" altLang="ko-KR" sz="1600" dirty="0">
                <a:latin typeface="+mj-ea"/>
                <a:ea typeface="+mj-ea"/>
              </a:rPr>
              <a:t>,</a:t>
            </a:r>
            <a:r>
              <a:rPr lang="ko-KR" altLang="en-US" sz="1600" dirty="0">
                <a:latin typeface="+mj-ea"/>
                <a:ea typeface="+mj-ea"/>
              </a:rPr>
              <a:t> 입주가 되어있고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위 신도시들의 대부분은 광역버스만이 서울과 연결되는 유일한 교통이다</a:t>
            </a:r>
            <a:r>
              <a:rPr lang="en-US" altLang="ko-KR" sz="1600" dirty="0">
                <a:latin typeface="+mj-ea"/>
                <a:ea typeface="+mj-ea"/>
              </a:rPr>
              <a:t>.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CF2676F1-8F6B-4DEC-A7A9-7160E3C00A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2372" y="762004"/>
            <a:ext cx="4403099" cy="1252689"/>
          </a:xfrm>
        </p:spPr>
        <p:txBody>
          <a:bodyPr>
            <a:norm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현재 계획되어 있는 </a:t>
            </a:r>
            <a:r>
              <a:rPr lang="en-US" altLang="ko-KR" sz="1600" dirty="0">
                <a:latin typeface="+mj-ea"/>
                <a:ea typeface="+mj-ea"/>
              </a:rPr>
              <a:t>3</a:t>
            </a:r>
            <a:r>
              <a:rPr lang="ko-KR" altLang="en-US" sz="1600" dirty="0">
                <a:latin typeface="+mj-ea"/>
                <a:ea typeface="+mj-ea"/>
              </a:rPr>
              <a:t>기 신도시의 경우</a:t>
            </a:r>
            <a:br>
              <a:rPr lang="en-US" altLang="ko-KR" sz="1600" dirty="0">
                <a:latin typeface="+mj-ea"/>
                <a:ea typeface="+mj-ea"/>
              </a:rPr>
            </a:b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GTX(</a:t>
            </a:r>
            <a:r>
              <a:rPr lang="ko-KR" altLang="en-US" sz="1600" dirty="0">
                <a:latin typeface="+mj-ea"/>
                <a:ea typeface="+mj-ea"/>
              </a:rPr>
              <a:t>수도권 광역급행철도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  <a:r>
              <a:rPr lang="ko-KR" altLang="en-US" sz="1600" dirty="0">
                <a:latin typeface="+mj-ea"/>
                <a:ea typeface="+mj-ea"/>
              </a:rPr>
              <a:t>의 완성 전까지는 매일 </a:t>
            </a:r>
            <a:r>
              <a:rPr lang="en-US" altLang="ko-KR" sz="1600" dirty="0">
                <a:latin typeface="+mj-ea"/>
                <a:ea typeface="+mj-ea"/>
              </a:rPr>
              <a:t>12</a:t>
            </a:r>
            <a:r>
              <a:rPr lang="ko-KR" altLang="en-US" sz="1600" dirty="0">
                <a:latin typeface="+mj-ea"/>
                <a:ea typeface="+mj-ea"/>
              </a:rPr>
              <a:t>만 세대의 가구가 자가용을 이용한 출퇴근을 하거나</a:t>
            </a:r>
            <a:r>
              <a:rPr lang="en-US" altLang="ko-KR" sz="1600" dirty="0">
                <a:latin typeface="+mj-ea"/>
                <a:ea typeface="+mj-ea"/>
              </a:rPr>
              <a:t>,</a:t>
            </a:r>
            <a:r>
              <a:rPr lang="ko-KR" altLang="en-US" sz="1600" dirty="0">
                <a:latin typeface="+mj-ea"/>
                <a:ea typeface="+mj-ea"/>
              </a:rPr>
              <a:t> 광역버스를 이용하여 출퇴근을 해야 한다</a:t>
            </a:r>
            <a:r>
              <a:rPr lang="en-US" altLang="ko-KR" sz="1600" dirty="0">
                <a:latin typeface="+mj-ea"/>
                <a:ea typeface="+mj-ea"/>
              </a:rPr>
              <a:t>.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14" name="내용 개체 틀 1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4FBA2EF9-C6CA-4BDB-83CB-3B1D6D5393D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33680"/>
            <a:ext cx="4406250" cy="3246302"/>
          </a:xfrm>
        </p:spPr>
      </p:pic>
      <p:sp>
        <p:nvSpPr>
          <p:cNvPr id="33" name="텍스트 개체 틀 5">
            <a:extLst>
              <a:ext uri="{FF2B5EF4-FFF2-40B4-BE49-F238E27FC236}">
                <a16:creationId xmlns:a16="http://schemas.microsoft.com/office/drawing/2014/main" id="{01B47355-B750-4BD7-8C55-8BDA112B4C0B}"/>
              </a:ext>
            </a:extLst>
          </p:cNvPr>
          <p:cNvSpPr txBox="1">
            <a:spLocks/>
          </p:cNvSpPr>
          <p:nvPr/>
        </p:nvSpPr>
        <p:spPr>
          <a:xfrm>
            <a:off x="107503" y="5835714"/>
            <a:ext cx="4229823" cy="9621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더불어</a:t>
            </a:r>
            <a:r>
              <a:rPr lang="en-US" altLang="ko-KR" sz="1400" dirty="0">
                <a:latin typeface="+mj-ea"/>
                <a:ea typeface="+mj-ea"/>
              </a:rPr>
              <a:t>, 2</a:t>
            </a:r>
            <a:r>
              <a:rPr lang="ko-KR" altLang="en-US" sz="1400" dirty="0">
                <a:latin typeface="+mj-ea"/>
                <a:ea typeface="+mj-ea"/>
              </a:rPr>
              <a:t>기 신도시 대부분이 </a:t>
            </a:r>
            <a:r>
              <a:rPr lang="en-US" altLang="ko-KR" sz="1400" dirty="0">
                <a:latin typeface="+mj-ea"/>
                <a:ea typeface="+mj-ea"/>
              </a:rPr>
              <a:t>1</a:t>
            </a:r>
            <a:r>
              <a:rPr lang="ko-KR" altLang="en-US" sz="1400" dirty="0">
                <a:latin typeface="+mj-ea"/>
                <a:ea typeface="+mj-ea"/>
              </a:rPr>
              <a:t>기 신도시에 비해 서울과 거리가 멀고 교통 인프라가 미흡하다는 것이 문제점으로 지적되고 이는 교통수단의 문제가 크게 작용한다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34" name="텍스트 개체 틀 5">
            <a:extLst>
              <a:ext uri="{FF2B5EF4-FFF2-40B4-BE49-F238E27FC236}">
                <a16:creationId xmlns:a16="http://schemas.microsoft.com/office/drawing/2014/main" id="{5150648B-808B-43AB-9CA9-0BC3E0371100}"/>
              </a:ext>
            </a:extLst>
          </p:cNvPr>
          <p:cNvSpPr txBox="1">
            <a:spLocks/>
          </p:cNvSpPr>
          <p:nvPr/>
        </p:nvSpPr>
        <p:spPr>
          <a:xfrm>
            <a:off x="4560330" y="5835715"/>
            <a:ext cx="4505430" cy="793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+mj-ea"/>
                <a:ea typeface="+mj-ea"/>
              </a:rPr>
              <a:t>  </a:t>
            </a:r>
            <a:r>
              <a:rPr lang="ko-KR" altLang="en-US" sz="1400" dirty="0">
                <a:latin typeface="+mj-ea"/>
                <a:ea typeface="+mj-ea"/>
              </a:rPr>
              <a:t>특히 </a:t>
            </a:r>
            <a:r>
              <a:rPr lang="en-US" altLang="ko-KR" sz="1400" dirty="0">
                <a:latin typeface="+mj-ea"/>
                <a:ea typeface="+mj-ea"/>
              </a:rPr>
              <a:t>3</a:t>
            </a:r>
            <a:r>
              <a:rPr lang="ko-KR" altLang="en-US" sz="1400" dirty="0">
                <a:latin typeface="+mj-ea"/>
                <a:ea typeface="+mj-ea"/>
              </a:rPr>
              <a:t>기 신도시의 경우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정부의 청년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신혼부부의</a:t>
            </a:r>
            <a:br>
              <a:rPr lang="en-US" altLang="ko-KR" sz="1400" dirty="0">
                <a:latin typeface="+mj-ea"/>
                <a:ea typeface="+mj-ea"/>
              </a:rPr>
            </a:br>
            <a:r>
              <a:rPr lang="ko-KR" altLang="en-US" sz="1400" dirty="0">
                <a:latin typeface="+mj-ea"/>
                <a:ea typeface="+mj-ea"/>
              </a:rPr>
              <a:t> 주거지원방안으로서 시작된 신도시인 만큼</a:t>
            </a:r>
            <a:r>
              <a:rPr lang="en-US" altLang="ko-KR" sz="1400" dirty="0">
                <a:latin typeface="+mj-ea"/>
                <a:ea typeface="+mj-ea"/>
              </a:rPr>
              <a:t>,</a:t>
            </a:r>
            <a:br>
              <a:rPr lang="en-US" altLang="ko-KR" sz="1400" dirty="0">
                <a:latin typeface="+mj-ea"/>
                <a:ea typeface="+mj-ea"/>
              </a:rPr>
            </a:b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대중교통의 필요성이 더욱 절실할 것이라 예상한다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  <p:pic>
        <p:nvPicPr>
          <p:cNvPr id="17" name="내용 개체 틀 16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0C1B2B37-D44C-4647-9FA9-21AD68DE77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65" y="2014693"/>
            <a:ext cx="3975298" cy="3936638"/>
          </a:xfrm>
        </p:spPr>
      </p:pic>
    </p:spTree>
    <p:extLst>
      <p:ext uri="{BB962C8B-B14F-4D97-AF65-F5344CB8AC3E}">
        <p14:creationId xmlns:p14="http://schemas.microsoft.com/office/powerpoint/2010/main" val="1548864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84B796F-FB0F-4022-8EB0-F256196C6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3315" y="989327"/>
            <a:ext cx="3868340" cy="2939008"/>
          </a:xfrm>
        </p:spPr>
        <p:txBody>
          <a:bodyPr>
            <a:norm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좀더 자세히 알아보자면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</a:p>
          <a:p>
            <a:r>
              <a:rPr lang="ko-KR" altLang="en-US" sz="1400" dirty="0">
                <a:latin typeface="+mj-ea"/>
                <a:ea typeface="+mj-ea"/>
              </a:rPr>
              <a:t>이는 아직 </a:t>
            </a:r>
            <a:r>
              <a:rPr lang="en-US" altLang="ko-KR" sz="1400" dirty="0">
                <a:latin typeface="+mj-ea"/>
                <a:ea typeface="+mj-ea"/>
              </a:rPr>
              <a:t>2</a:t>
            </a:r>
            <a:r>
              <a:rPr lang="ko-KR" altLang="en-US" sz="1400" dirty="0">
                <a:latin typeface="+mj-ea"/>
                <a:ea typeface="+mj-ea"/>
              </a:rPr>
              <a:t>기 신도시의 교통 인프라 문제가 해결이 되지 않았음을 상기해볼 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큰 문제점으로 여겨진다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특히나 </a:t>
            </a:r>
            <a:r>
              <a:rPr lang="en-US" altLang="ko-KR" sz="1400" dirty="0">
                <a:latin typeface="+mj-ea"/>
                <a:ea typeface="+mj-ea"/>
              </a:rPr>
              <a:t>2</a:t>
            </a:r>
            <a:r>
              <a:rPr lang="ko-KR" altLang="en-US" sz="1400" dirty="0">
                <a:latin typeface="+mj-ea"/>
                <a:ea typeface="+mj-ea"/>
              </a:rPr>
              <a:t>기 신도시중 </a:t>
            </a:r>
            <a:r>
              <a:rPr lang="en-US" altLang="ko-KR" sz="1400" dirty="0">
                <a:latin typeface="+mj-ea"/>
                <a:ea typeface="+mj-ea"/>
              </a:rPr>
              <a:t>1,2</a:t>
            </a:r>
            <a:r>
              <a:rPr lang="ko-KR" altLang="en-US" sz="1400" dirty="0">
                <a:latin typeface="+mj-ea"/>
                <a:ea typeface="+mj-ea"/>
              </a:rPr>
              <a:t>번째로 큰 신도시들의 교통수단이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광역버스를 통해서만이 출퇴근이 이루어지고있다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게다가</a:t>
            </a:r>
            <a:r>
              <a:rPr lang="en-US" altLang="ko-KR" sz="1400" dirty="0">
                <a:latin typeface="+mj-ea"/>
                <a:ea typeface="+mj-ea"/>
              </a:rPr>
              <a:t>, 21</a:t>
            </a:r>
            <a:r>
              <a:rPr lang="ko-KR" altLang="en-US" sz="1400" dirty="0">
                <a:latin typeface="+mj-ea"/>
                <a:ea typeface="+mj-ea"/>
              </a:rPr>
              <a:t>만세대가 존재하는 파주 운정지구에는 아직까지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계획중인 대체 교통시설이 없기에 출퇴근시 문제점이 해결될 시기가 정확하지 않다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E097F10-100E-4C47-BE16-9E8DFDA0BE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240" y="4191849"/>
            <a:ext cx="8302736" cy="2276454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앞서 설명한 바와 같이</a:t>
            </a:r>
            <a:r>
              <a:rPr lang="en-US" altLang="ko-KR" sz="1400" dirty="0">
                <a:latin typeface="+mj-ea"/>
              </a:rPr>
              <a:t>,</a:t>
            </a:r>
            <a:br>
              <a:rPr lang="en-US" altLang="ko-KR" sz="1400" dirty="0">
                <a:latin typeface="+mj-ea"/>
              </a:rPr>
            </a:br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현재 수도권에 형성되어 있는</a:t>
            </a:r>
            <a:br>
              <a:rPr lang="en-US" altLang="ko-KR" sz="1400" dirty="0">
                <a:latin typeface="+mj-ea"/>
              </a:rPr>
            </a:br>
            <a:r>
              <a:rPr lang="ko-KR" altLang="en-US" sz="1400" dirty="0">
                <a:latin typeface="+mj-ea"/>
              </a:rPr>
              <a:t> 신도시의 경우</a:t>
            </a:r>
            <a:r>
              <a:rPr lang="en-US" altLang="ko-KR" sz="1400" dirty="0">
                <a:latin typeface="+mj-ea"/>
              </a:rPr>
              <a:t>,</a:t>
            </a:r>
            <a:br>
              <a:rPr lang="en-US" altLang="ko-KR" sz="1400" dirty="0">
                <a:latin typeface="+mj-ea"/>
              </a:rPr>
            </a:br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대부분이 광역버스만을 이용하여</a:t>
            </a:r>
            <a:r>
              <a:rPr lang="en-US" altLang="ko-KR" sz="1400" dirty="0">
                <a:latin typeface="+mj-ea"/>
              </a:rPr>
              <a:t>,</a:t>
            </a:r>
            <a:br>
              <a:rPr lang="en-US" altLang="ko-KR" sz="1400" dirty="0">
                <a:latin typeface="+mj-ea"/>
              </a:rPr>
            </a:br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출퇴근</a:t>
            </a:r>
            <a:r>
              <a:rPr lang="en-US" altLang="ko-KR" sz="1400" dirty="0">
                <a:latin typeface="+mj-ea"/>
              </a:rPr>
              <a:t>(</a:t>
            </a:r>
            <a:r>
              <a:rPr lang="ko-KR" altLang="en-US" sz="1400" dirty="0" err="1">
                <a:latin typeface="+mj-ea"/>
              </a:rPr>
              <a:t>등하교</a:t>
            </a:r>
            <a:r>
              <a:rPr lang="en-US" altLang="ko-KR" sz="1400" dirty="0">
                <a:latin typeface="+mj-ea"/>
              </a:rPr>
              <a:t>)</a:t>
            </a:r>
            <a:r>
              <a:rPr lang="ko-KR" altLang="en-US" sz="1400" dirty="0">
                <a:latin typeface="+mj-ea"/>
              </a:rPr>
              <a:t>를 한다는 것을</a:t>
            </a:r>
            <a:br>
              <a:rPr lang="en-US" altLang="ko-KR" sz="1400" dirty="0">
                <a:latin typeface="+mj-ea"/>
              </a:rPr>
            </a:br>
            <a:r>
              <a:rPr lang="ko-KR" altLang="en-US" sz="1400" dirty="0">
                <a:latin typeface="+mj-ea"/>
              </a:rPr>
              <a:t> 살펴 볼 수가 있었다</a:t>
            </a:r>
            <a:r>
              <a:rPr lang="en-US" altLang="ko-KR" sz="1400" dirty="0">
                <a:latin typeface="+mj-ea"/>
              </a:rPr>
              <a:t>.</a:t>
            </a:r>
          </a:p>
          <a:p>
            <a:endParaRPr lang="en-US" altLang="ko-KR" sz="1400" dirty="0">
              <a:latin typeface="+mj-ea"/>
            </a:endParaRPr>
          </a:p>
          <a:p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동시에</a:t>
            </a:r>
            <a:r>
              <a:rPr lang="en-US" altLang="ko-KR" sz="1400" dirty="0">
                <a:latin typeface="+mj-ea"/>
              </a:rPr>
              <a:t>, </a:t>
            </a:r>
            <a:r>
              <a:rPr lang="ko-KR" altLang="en-US" sz="1400" dirty="0">
                <a:latin typeface="+mj-ea"/>
              </a:rPr>
              <a:t>앞으로 최소 </a:t>
            </a:r>
            <a:r>
              <a:rPr lang="en-US" altLang="ko-KR" sz="1400" dirty="0">
                <a:latin typeface="+mj-ea"/>
              </a:rPr>
              <a:t>10</a:t>
            </a:r>
            <a:r>
              <a:rPr lang="ko-KR" altLang="en-US" sz="1400" dirty="0">
                <a:latin typeface="+mj-ea"/>
              </a:rPr>
              <a:t>년 가까이는</a:t>
            </a:r>
            <a:r>
              <a:rPr lang="en-US" altLang="ko-KR" sz="1400" dirty="0">
                <a:latin typeface="+mj-ea"/>
              </a:rPr>
              <a:t>, </a:t>
            </a:r>
            <a:r>
              <a:rPr lang="ko-KR" altLang="en-US" sz="1400" dirty="0">
                <a:latin typeface="+mj-ea"/>
              </a:rPr>
              <a:t>현재 건설된 신도시들에 절반과</a:t>
            </a:r>
            <a:r>
              <a:rPr lang="en-US" altLang="ko-KR" sz="1400" dirty="0">
                <a:latin typeface="+mj-ea"/>
              </a:rPr>
              <a:t>, </a:t>
            </a:r>
            <a:r>
              <a:rPr lang="ko-KR" altLang="en-US" sz="1400" dirty="0">
                <a:latin typeface="+mj-ea"/>
              </a:rPr>
              <a:t>앞으로 건설될 </a:t>
            </a:r>
            <a:r>
              <a:rPr lang="en-US" altLang="ko-KR" sz="1400" dirty="0">
                <a:latin typeface="+mj-ea"/>
              </a:rPr>
              <a:t>3</a:t>
            </a:r>
            <a:r>
              <a:rPr lang="ko-KR" altLang="en-US" sz="1400" dirty="0">
                <a:latin typeface="+mj-ea"/>
              </a:rPr>
              <a:t>기 신도시까지</a:t>
            </a:r>
            <a:r>
              <a:rPr lang="en-US" altLang="ko-KR" sz="1400" dirty="0">
                <a:latin typeface="+mj-ea"/>
              </a:rPr>
              <a:t>, </a:t>
            </a:r>
            <a:r>
              <a:rPr lang="ko-KR" altLang="en-US" sz="1400" dirty="0">
                <a:latin typeface="+mj-ea"/>
              </a:rPr>
              <a:t>출퇴근시 교통수단이 광역버스만이 이용 가능하다는 것 또한 알 수가 있다</a:t>
            </a:r>
            <a:r>
              <a:rPr lang="en-US" altLang="ko-KR" sz="1400" dirty="0">
                <a:latin typeface="+mj-ea"/>
              </a:rPr>
              <a:t>.</a:t>
            </a:r>
            <a:endParaRPr lang="ko-KR" altLang="en-US" sz="1400" dirty="0"/>
          </a:p>
        </p:txBody>
      </p:sp>
      <p:pic>
        <p:nvPicPr>
          <p:cNvPr id="13" name="내용 개체 틀 12" descr="텍스트이(가) 표시된 사진&#10;&#10;자동 생성된 설명">
            <a:extLst>
              <a:ext uri="{FF2B5EF4-FFF2-40B4-BE49-F238E27FC236}">
                <a16:creationId xmlns:a16="http://schemas.microsoft.com/office/drawing/2014/main" id="{2457779F-D224-40FE-A185-E148A6FDE8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687" y="590726"/>
            <a:ext cx="3868737" cy="3449623"/>
          </a:xfr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0C79816-3E64-44A1-8CC4-B7631ACE34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760" y="4103107"/>
            <a:ext cx="609600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13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내용 개체 틀 15" descr="도로, 실외, 건물, 거리이(가) 표시된 사진&#10;&#10;자동 생성된 설명">
            <a:extLst>
              <a:ext uri="{FF2B5EF4-FFF2-40B4-BE49-F238E27FC236}">
                <a16:creationId xmlns:a16="http://schemas.microsoft.com/office/drawing/2014/main" id="{9953F0B5-8841-4CA1-B587-E36D5872F3D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192" y="762448"/>
            <a:ext cx="3887788" cy="2162582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36FAD6-12B9-4C02-A7D3-CD2B66EAB61B}"/>
              </a:ext>
            </a:extLst>
          </p:cNvPr>
          <p:cNvSpPr txBox="1"/>
          <p:nvPr/>
        </p:nvSpPr>
        <p:spPr>
          <a:xfrm>
            <a:off x="4597192" y="3004422"/>
            <a:ext cx="4079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j-ea"/>
                <a:ea typeface="+mj-ea"/>
              </a:rPr>
              <a:t>경기도 화성시 </a:t>
            </a:r>
            <a:r>
              <a:rPr lang="ko-KR" altLang="en-US" sz="1000" b="1" dirty="0" err="1">
                <a:latin typeface="+mj-ea"/>
                <a:ea typeface="+mj-ea"/>
              </a:rPr>
              <a:t>동탄</a:t>
            </a:r>
            <a:r>
              <a:rPr lang="en-US" altLang="ko-KR" sz="1000" b="1" dirty="0">
                <a:latin typeface="+mj-ea"/>
                <a:ea typeface="+mj-ea"/>
              </a:rPr>
              <a:t>1</a:t>
            </a:r>
            <a:r>
              <a:rPr lang="ko-KR" altLang="en-US" sz="1000" b="1" dirty="0">
                <a:latin typeface="+mj-ea"/>
                <a:ea typeface="+mj-ea"/>
              </a:rPr>
              <a:t>신도시의 한 버스 정류장에서 출근길 시민들이 서울로 가는 버스를 타기 위해 길게 줄을 서 있다</a:t>
            </a:r>
            <a:r>
              <a:rPr lang="en-US" altLang="ko-KR" sz="1000" b="1" dirty="0">
                <a:latin typeface="+mj-ea"/>
                <a:ea typeface="+mj-ea"/>
              </a:rPr>
              <a:t>. /</a:t>
            </a:r>
            <a:r>
              <a:rPr lang="ko-KR" altLang="en-US" sz="1000" b="1" dirty="0">
                <a:latin typeface="+mj-ea"/>
                <a:ea typeface="+mj-ea"/>
              </a:rPr>
              <a:t>연합뉴스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540A25-3911-483B-B89E-DA21DF488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356" y="1063425"/>
            <a:ext cx="3868340" cy="2382836"/>
          </a:xfrm>
        </p:spPr>
        <p:txBody>
          <a:bodyPr>
            <a:norm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 따라서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현 프로젝트 아이디어인</a:t>
            </a:r>
            <a:r>
              <a:rPr lang="en-US" altLang="ko-KR" sz="1400" dirty="0">
                <a:latin typeface="+mj-ea"/>
                <a:ea typeface="+mj-ea"/>
              </a:rPr>
              <a:t>, ‘</a:t>
            </a:r>
            <a:r>
              <a:rPr lang="ko-KR" altLang="en-US" sz="1400" dirty="0"/>
              <a:t>대중교통</a:t>
            </a:r>
            <a:r>
              <a:rPr lang="en-US" altLang="ko-KR" sz="1400" dirty="0"/>
              <a:t>(</a:t>
            </a:r>
            <a:r>
              <a:rPr lang="ko-KR" altLang="en-US" sz="1400" dirty="0"/>
              <a:t>광역버스</a:t>
            </a:r>
            <a:r>
              <a:rPr lang="en-US" altLang="ko-KR" sz="1400" dirty="0"/>
              <a:t>) </a:t>
            </a:r>
            <a:r>
              <a:rPr lang="ko-KR" altLang="en-US" sz="1400" dirty="0"/>
              <a:t>대기인원을 판별</a:t>
            </a:r>
            <a:r>
              <a:rPr lang="en-US" altLang="ko-KR" sz="1400" dirty="0"/>
              <a:t>, </a:t>
            </a:r>
            <a:r>
              <a:rPr lang="ko-KR" altLang="en-US" sz="1400" dirty="0"/>
              <a:t>계산 후 더 정확한 최소시간 경로 지원 시스템</a:t>
            </a:r>
            <a:r>
              <a:rPr lang="en-US" altLang="ko-KR" sz="1400" dirty="0"/>
              <a:t>’</a:t>
            </a:r>
            <a:r>
              <a:rPr lang="ko-KR" altLang="en-US" sz="1400" dirty="0"/>
              <a:t> 의 경우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 앞으로 오랜 시간동안 많은 인원들이 사용가능한 아이디어 이면서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  출퇴근시</a:t>
            </a:r>
            <a:r>
              <a:rPr lang="en-US" altLang="ko-KR" sz="1400" dirty="0"/>
              <a:t>, </a:t>
            </a:r>
            <a:r>
              <a:rPr lang="ko-KR" altLang="en-US" sz="1400" dirty="0"/>
              <a:t>직장이나</a:t>
            </a:r>
            <a:r>
              <a:rPr lang="en-US" altLang="ko-KR" sz="1400" dirty="0"/>
              <a:t> </a:t>
            </a:r>
            <a:r>
              <a:rPr lang="ko-KR" altLang="en-US" sz="1400" dirty="0"/>
              <a:t>집으로 가기 위해 긴 줄을 서며 오랜 시간 기다릴 수 밖에 없는 상황에서 큰 도움을 줄 수가 있는 아이디어라고 생각한다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55232B-7FB8-46A0-805D-F6B917334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7748" y="3498481"/>
            <a:ext cx="8350150" cy="3398794"/>
          </a:xfrm>
        </p:spPr>
        <p:txBody>
          <a:bodyPr>
            <a:normAutofit lnSpcReduction="10000"/>
          </a:bodyPr>
          <a:lstStyle/>
          <a:p>
            <a:r>
              <a:rPr lang="ko-KR" altLang="en-US" sz="1400" b="1" dirty="0">
                <a:latin typeface="+mj-ea"/>
                <a:ea typeface="+mj-ea"/>
              </a:rPr>
              <a:t>출처 </a:t>
            </a:r>
            <a:r>
              <a:rPr lang="en-US" altLang="ko-KR" sz="1400" b="1" dirty="0">
                <a:latin typeface="+mj-ea"/>
                <a:ea typeface="+mj-ea"/>
              </a:rPr>
              <a:t>: </a:t>
            </a:r>
          </a:p>
          <a:p>
            <a:pPr marL="0" indent="0">
              <a:buNone/>
            </a:pPr>
            <a:r>
              <a:rPr lang="en-US" altLang="ko-KR" sz="1400" b="1" dirty="0">
                <a:latin typeface="+mj-ea"/>
                <a:ea typeface="+mj-ea"/>
              </a:rPr>
              <a:t>"</a:t>
            </a:r>
            <a:r>
              <a:rPr lang="ko-KR" altLang="en-US" sz="1400" b="1" dirty="0">
                <a:latin typeface="+mj-ea"/>
                <a:ea typeface="+mj-ea"/>
              </a:rPr>
              <a:t>지하철 개통 </a:t>
            </a:r>
            <a:r>
              <a:rPr lang="en-US" altLang="ko-KR" sz="1400" b="1" dirty="0">
                <a:latin typeface="+mj-ea"/>
                <a:ea typeface="+mj-ea"/>
              </a:rPr>
              <a:t>10</a:t>
            </a:r>
            <a:r>
              <a:rPr lang="ko-KR" altLang="en-US" sz="1400" b="1" dirty="0">
                <a:latin typeface="+mj-ea"/>
                <a:ea typeface="+mj-ea"/>
              </a:rPr>
              <a:t>년째 기다려요</a:t>
            </a:r>
            <a:r>
              <a:rPr lang="en-US" altLang="ko-KR" sz="1400" b="1" dirty="0">
                <a:latin typeface="+mj-ea"/>
                <a:ea typeface="+mj-ea"/>
              </a:rPr>
              <a:t>"...</a:t>
            </a:r>
            <a:r>
              <a:rPr lang="ko-KR" altLang="en-US" sz="1400" b="1" dirty="0" err="1">
                <a:latin typeface="+mj-ea"/>
                <a:ea typeface="+mj-ea"/>
              </a:rPr>
              <a:t>잊혀져가는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en-US" altLang="ko-KR" sz="1400" b="1" dirty="0">
                <a:latin typeface="+mj-ea"/>
                <a:ea typeface="+mj-ea"/>
              </a:rPr>
              <a:t>2</a:t>
            </a:r>
            <a:r>
              <a:rPr lang="ko-KR" altLang="en-US" sz="1400" b="1" dirty="0">
                <a:latin typeface="+mj-ea"/>
                <a:ea typeface="+mj-ea"/>
              </a:rPr>
              <a:t>기 신도시  </a:t>
            </a:r>
            <a:r>
              <a:rPr lang="en-US" altLang="ko-KR" sz="1400" b="1" dirty="0">
                <a:latin typeface="+mj-ea"/>
                <a:ea typeface="+mj-ea"/>
              </a:rPr>
              <a:t>- </a:t>
            </a:r>
            <a:r>
              <a:rPr lang="ko-KR" altLang="en-US" sz="1400" b="1" dirty="0">
                <a:latin typeface="+mj-ea"/>
                <a:ea typeface="+mj-ea"/>
              </a:rPr>
              <a:t>서울경제 </a:t>
            </a:r>
            <a:r>
              <a:rPr lang="ko-KR" altLang="en-US" sz="1400" b="1" dirty="0" err="1">
                <a:latin typeface="+mj-ea"/>
                <a:ea typeface="+mj-ea"/>
              </a:rPr>
              <a:t>김흥록기자</a:t>
            </a:r>
            <a:br>
              <a:rPr lang="ko-KR" altLang="en-US" sz="1400" b="1" dirty="0">
                <a:latin typeface="+mj-ea"/>
                <a:ea typeface="+mj-ea"/>
              </a:rPr>
            </a:br>
            <a:r>
              <a:rPr lang="en-US" altLang="ko-KR" sz="1400" b="1" dirty="0">
                <a:latin typeface="+mj-ea"/>
                <a:ea typeface="+mj-ea"/>
                <a:hlinkClick r:id="rId5"/>
              </a:rPr>
              <a:t>https://www.sedaily.com/NewsVIew/1Z3WPE3NT4</a:t>
            </a: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j-ea"/>
                <a:ea typeface="+mj-ea"/>
              </a:rPr>
              <a:t>[</a:t>
            </a:r>
            <a:r>
              <a:rPr lang="ko-KR" altLang="en-US" sz="1400" b="1" dirty="0">
                <a:latin typeface="+mj-ea"/>
                <a:ea typeface="+mj-ea"/>
              </a:rPr>
              <a:t>신도시 </a:t>
            </a:r>
            <a:r>
              <a:rPr lang="en-US" altLang="ko-KR" sz="1400" b="1" dirty="0">
                <a:latin typeface="+mj-ea"/>
                <a:ea typeface="+mj-ea"/>
              </a:rPr>
              <a:t>30</a:t>
            </a:r>
            <a:r>
              <a:rPr lang="ko-KR" altLang="en-US" sz="1400" b="1" dirty="0">
                <a:latin typeface="+mj-ea"/>
                <a:ea typeface="+mj-ea"/>
              </a:rPr>
              <a:t>년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신도시 재해석</a:t>
            </a:r>
            <a:r>
              <a:rPr lang="en-US" altLang="ko-KR" sz="1400" b="1" dirty="0">
                <a:latin typeface="+mj-ea"/>
                <a:ea typeface="+mj-ea"/>
              </a:rPr>
              <a:t>] ②‘</a:t>
            </a:r>
            <a:r>
              <a:rPr lang="ko-KR" altLang="en-US" sz="1400" b="1" dirty="0">
                <a:latin typeface="+mj-ea"/>
                <a:ea typeface="+mj-ea"/>
              </a:rPr>
              <a:t>낀’ 세대 </a:t>
            </a:r>
            <a:r>
              <a:rPr lang="en-US" altLang="ko-KR" sz="1400" b="1" dirty="0">
                <a:latin typeface="+mj-ea"/>
                <a:ea typeface="+mj-ea"/>
              </a:rPr>
              <a:t>2</a:t>
            </a:r>
            <a:r>
              <a:rPr lang="ko-KR" altLang="en-US" sz="1400" b="1" dirty="0">
                <a:latin typeface="+mj-ea"/>
                <a:ea typeface="+mj-ea"/>
              </a:rPr>
              <a:t>기 신도시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성적표는</a:t>
            </a:r>
            <a:r>
              <a:rPr lang="en-US" altLang="ko-KR" sz="1400" b="1" dirty="0">
                <a:latin typeface="+mj-ea"/>
                <a:ea typeface="+mj-ea"/>
              </a:rPr>
              <a:t>? –</a:t>
            </a:r>
            <a:r>
              <a:rPr lang="ko-KR" altLang="en-US" sz="1400" b="1" dirty="0" err="1">
                <a:latin typeface="+mj-ea"/>
                <a:ea typeface="+mj-ea"/>
              </a:rPr>
              <a:t>이코노믹리뷰</a:t>
            </a:r>
            <a:r>
              <a:rPr lang="ko-KR" altLang="en-US" sz="1400" b="1" dirty="0">
                <a:latin typeface="+mj-ea"/>
                <a:ea typeface="+mj-ea"/>
              </a:rPr>
              <a:t> 정경진기자</a:t>
            </a:r>
            <a:r>
              <a:rPr lang="en-US" altLang="ko-KR" sz="1400" b="1" dirty="0">
                <a:latin typeface="+mj-ea"/>
                <a:ea typeface="+mj-ea"/>
                <a:hlinkClick r:id="rId6"/>
              </a:rPr>
              <a:t>http://www.econovill.com/news/articleView.html?idxno=364709</a:t>
            </a: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j-ea"/>
                <a:ea typeface="+mj-ea"/>
              </a:rPr>
              <a:t>3</a:t>
            </a:r>
            <a:r>
              <a:rPr lang="ko-KR" altLang="en-US" sz="1400" b="1" dirty="0">
                <a:latin typeface="+mj-ea"/>
                <a:ea typeface="+mj-ea"/>
              </a:rPr>
              <a:t>기 신도시정책의 특징과 향후과제</a:t>
            </a:r>
            <a:r>
              <a:rPr lang="en-US" altLang="ko-KR" sz="1400" b="1" dirty="0">
                <a:latin typeface="+mj-ea"/>
                <a:ea typeface="+mj-ea"/>
              </a:rPr>
              <a:t>	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en-US" altLang="ko-KR" sz="1400" b="1" dirty="0">
                <a:latin typeface="+mj-ea"/>
                <a:ea typeface="+mj-ea"/>
              </a:rPr>
              <a:t>-</a:t>
            </a:r>
            <a:r>
              <a:rPr lang="ko-KR" altLang="en-US" sz="1400" b="1" dirty="0">
                <a:latin typeface="+mj-ea"/>
                <a:ea typeface="+mj-ea"/>
              </a:rPr>
              <a:t>국회입법조사처 </a:t>
            </a:r>
            <a:r>
              <a:rPr lang="ko-KR" altLang="en-US" sz="1400" b="1" dirty="0" err="1">
                <a:latin typeface="+mj-ea"/>
                <a:ea typeface="+mj-ea"/>
              </a:rPr>
              <a:t>김하중</a:t>
            </a:r>
            <a:r>
              <a:rPr lang="ko-KR" altLang="en-US" sz="1400" b="1" dirty="0">
                <a:latin typeface="+mj-ea"/>
                <a:ea typeface="+mj-ea"/>
              </a:rPr>
              <a:t> 국회입법조사처장</a:t>
            </a: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en-US" sz="1400" b="1" dirty="0">
                <a:latin typeface="+mj-ea"/>
                <a:ea typeface="+mj-ea"/>
              </a:rPr>
              <a:t>교통카드 데이터 기반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대중교통 이용실태분석 </a:t>
            </a:r>
            <a:r>
              <a:rPr lang="en-US" altLang="ko-KR" sz="1400" b="1" dirty="0">
                <a:latin typeface="+mj-ea"/>
                <a:ea typeface="+mj-ea"/>
              </a:rPr>
              <a:t> – </a:t>
            </a:r>
            <a:r>
              <a:rPr lang="ko-KR" altLang="en-US" sz="1400" b="1" dirty="0">
                <a:latin typeface="+mj-ea"/>
                <a:ea typeface="+mj-ea"/>
              </a:rPr>
              <a:t>국토교통부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한국교통안전공단 박건수</a:t>
            </a:r>
            <a:r>
              <a:rPr lang="en-US" altLang="ko-KR" sz="1400" b="1" dirty="0">
                <a:latin typeface="+mj-ea"/>
                <a:ea typeface="+mj-ea"/>
              </a:rPr>
              <a:t>,</a:t>
            </a:r>
            <a:r>
              <a:rPr lang="ko-KR" altLang="en-US" sz="1400" b="1" dirty="0">
                <a:latin typeface="+mj-ea"/>
                <a:ea typeface="+mj-ea"/>
              </a:rPr>
              <a:t>박선영</a:t>
            </a: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j-ea"/>
                <a:ea typeface="+mj-ea"/>
              </a:rPr>
              <a:t>&lt;</a:t>
            </a:r>
            <a:r>
              <a:rPr lang="ko-KR" altLang="en-US" sz="1400" b="1" dirty="0">
                <a:latin typeface="+mj-ea"/>
                <a:ea typeface="+mj-ea"/>
              </a:rPr>
              <a:t>생활 속 거리 두기</a:t>
            </a:r>
            <a:r>
              <a:rPr lang="en-US" altLang="ko-KR" sz="1400" b="1" dirty="0">
                <a:latin typeface="+mj-ea"/>
                <a:ea typeface="+mj-ea"/>
              </a:rPr>
              <a:t>&gt; </a:t>
            </a:r>
            <a:r>
              <a:rPr lang="ko-KR" altLang="en-US" sz="1400" b="1" dirty="0">
                <a:latin typeface="+mj-ea"/>
                <a:ea typeface="+mj-ea"/>
              </a:rPr>
              <a:t>기본 수칙 관련 공식 </a:t>
            </a:r>
            <a:r>
              <a:rPr lang="ko-KR" altLang="en-US" sz="1400" b="1" dirty="0" err="1">
                <a:latin typeface="+mj-ea"/>
                <a:ea typeface="+mj-ea"/>
              </a:rPr>
              <a:t>리플릿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en-US" altLang="ko-KR" sz="1400" b="1" dirty="0">
                <a:latin typeface="+mj-ea"/>
                <a:ea typeface="+mj-ea"/>
              </a:rPr>
              <a:t>	–</a:t>
            </a:r>
            <a:r>
              <a:rPr lang="ko-KR" altLang="en-US" sz="1400" b="1" dirty="0">
                <a:latin typeface="+mj-ea"/>
                <a:ea typeface="+mj-ea"/>
              </a:rPr>
              <a:t>질병관리본부 기본수칙</a:t>
            </a:r>
            <a:endParaRPr lang="en-US" altLang="ko-KR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18932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03848" y="589446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/>
          <p:nvPr/>
        </p:nvSpPr>
        <p:spPr>
          <a:xfrm>
            <a:off x="323528" y="692699"/>
            <a:ext cx="2808312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lang="ko-KR" altLang="en-US" sz="1700" spc="-51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5" name="막힌 원호 34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07504" y="1268762"/>
          <a:ext cx="4320480" cy="4829528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9919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구분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기능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739">
                <a:tc rowSpan="7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S/W</a:t>
                      </a:r>
                      <a:endParaRPr 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영상 처리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Open CV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를 이용한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영상 처리를 하며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실시간으로 버스정류장의 대기인원을 파악함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3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사람의 객체 인식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Haar cascade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를 이용하여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사람의 객체인식을 측정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73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사람의 객체인식 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HOG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알고리즘을 이용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사람의 객체 인식을 측정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821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대기인원 파악 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측정한 사람의 객체 사이의 거리를 이용하여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일정 이하의 거리로 유지되는 간격을 가진 줄을 생성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8821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대기인원 파악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2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측정되는 사람의 들어오는 위치와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지나가는 위치를 알아내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가상의 출입구를 형성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이를 지나면 카운트를 실시하여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대기줄의 인원파악을 진행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933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버스도착정보항목조회</a:t>
                      </a:r>
                    </a:p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(open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api)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 b="1"/>
                        <a:t>8100</a:t>
                      </a:r>
                      <a:r>
                        <a:rPr lang="ko-KR" altLang="en-US" sz="1000" b="1"/>
                        <a:t>번 버스와 </a:t>
                      </a:r>
                      <a:r>
                        <a:rPr lang="en-US" altLang="ko-KR" sz="1000" b="1"/>
                        <a:t>M4102</a:t>
                      </a:r>
                      <a:r>
                        <a:rPr lang="ko-KR" altLang="en-US" sz="1000" b="1"/>
                        <a:t>번 버스의 빈좌석을 공공데이터 포털에서 받아 옴</a:t>
                      </a:r>
                      <a:r>
                        <a:rPr lang="en-US" altLang="ko-KR" sz="1000" b="1"/>
                        <a:t>.</a:t>
                      </a:r>
                    </a:p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991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버스위치정보조회</a:t>
                      </a:r>
                    </a:p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(open api)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 b="1"/>
                        <a:t>8100</a:t>
                      </a:r>
                      <a:r>
                        <a:rPr lang="ko-KR" altLang="en-US" sz="1000" b="1"/>
                        <a:t>번 버스와 </a:t>
                      </a:r>
                      <a:r>
                        <a:rPr lang="en-US" altLang="ko-KR" sz="1000" b="1"/>
                        <a:t>M4102</a:t>
                      </a:r>
                      <a:r>
                        <a:rPr lang="ko-KR" altLang="en-US" sz="1000" b="1"/>
                        <a:t>번 버스의 현 위치정보를 공공데이터 포털에서 받아 옴</a:t>
                      </a:r>
                      <a:r>
                        <a:rPr lang="en-US" altLang="ko-KR" sz="1000" b="1"/>
                        <a:t>.</a:t>
                      </a:r>
                    </a:p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4583456" y="1268762"/>
          <a:ext cx="4320480" cy="4609479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9919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구분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기능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739">
                <a:tc rowSpan="7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S/W</a:t>
                      </a:r>
                      <a:endParaRPr 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1"/>
                        <a:t>대중교통환승경로 조회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1"/>
                        <a:t>출발지와 목적지를 기준으로 환승 경로를 공공데이터 포털에서 받아 옴</a:t>
                      </a:r>
                      <a:r>
                        <a:rPr lang="en-US" altLang="ko-KR" sz="1000" b="1"/>
                        <a:t>.</a:t>
                      </a:r>
                      <a:endParaRPr lang="ko-KR" altLang="en-US" sz="1000" b="1"/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39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/>
                        <a:t>주변정류소목록조회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1"/>
                        <a:t>위치좌표 반경</a:t>
                      </a:r>
                      <a:r>
                        <a:rPr lang="en-US" altLang="ko-KR" sz="1000" b="1"/>
                        <a:t>200m</a:t>
                      </a:r>
                      <a:r>
                        <a:rPr lang="ko-KR" altLang="en-US" sz="1000" b="1"/>
                        <a:t>내에 있는 정류소 목록을 공공데이터 포털에서 받아 옴</a:t>
                      </a:r>
                      <a:r>
                        <a:rPr lang="en-US" altLang="ko-KR" sz="1000" b="1"/>
                        <a:t>.</a:t>
                      </a:r>
                      <a:endParaRPr lang="ko-KR" altLang="en-US" sz="1000" b="1"/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739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Server(DB)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1">
                          <a:latin typeface="+mn-ea"/>
                          <a:ea typeface="+mn-ea"/>
                        </a:rPr>
                        <a:t>영상처리한 데이터를 서버를 통해 앱으로 전달함</a:t>
                      </a:r>
                      <a:r>
                        <a:rPr lang="en-US" altLang="ko-KR" sz="1000" b="1"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>
                        <a:latin typeface="+mn-ea"/>
                        <a:ea typeface="+mn-ea"/>
                      </a:endParaRP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82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현 위치 표시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Google map SDK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를 사용하여 사용자의 현 위치 표시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882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대체 경로 안내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서버에 데이터 요청하여 이전 정류장들의 대기인원수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버스의 잔여 좌석수 등을 고려하여 추천 경로를 안내함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0567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1">
                          <a:latin typeface="맑은 고딕"/>
                        </a:rPr>
                        <a:t>버스도착정보항목조회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en-US" altLang="ko-KR" sz="1000" b="1">
                          <a:latin typeface="맑은 고딕"/>
                        </a:rPr>
                        <a:t>8100</a:t>
                      </a:r>
                      <a:r>
                        <a:rPr lang="ko-KR" altLang="en-US" sz="1000" b="1">
                          <a:latin typeface="맑은 고딕"/>
                        </a:rPr>
                        <a:t>번 버스와 </a:t>
                      </a:r>
                      <a:r>
                        <a:rPr lang="en-US" altLang="ko-KR" sz="1000" b="1">
                          <a:latin typeface="맑은 고딕"/>
                        </a:rPr>
                        <a:t>M4102</a:t>
                      </a:r>
                      <a:r>
                        <a:rPr lang="ko-KR" altLang="en-US" sz="1000" b="1">
                          <a:latin typeface="맑은 고딕"/>
                        </a:rPr>
                        <a:t>번 버스의 빈좌석을 공공데이터포털에서 받아온다</a:t>
                      </a:r>
                      <a:r>
                        <a:rPr lang="en-US" altLang="ko-KR" sz="1000" b="1">
                          <a:latin typeface="맑은 고딕"/>
                        </a:rPr>
                        <a:t>.</a:t>
                      </a:r>
                      <a:endParaRPr lang="ko-KR" altLang="en-US" sz="1000" b="1">
                        <a:latin typeface="맑은 고딕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50567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1">
                          <a:latin typeface="맑은 고딕"/>
                        </a:rPr>
                        <a:t>버스위치정보조회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en-US" altLang="ko-KR" sz="1000" b="1">
                          <a:latin typeface="맑은 고딕"/>
                        </a:rPr>
                        <a:t>8100</a:t>
                      </a:r>
                      <a:r>
                        <a:rPr lang="ko-KR" altLang="en-US" sz="1000" b="1">
                          <a:latin typeface="맑은 고딕"/>
                        </a:rPr>
                        <a:t>번 버스와 </a:t>
                      </a:r>
                      <a:r>
                        <a:rPr lang="en-US" altLang="ko-KR" sz="1000" b="1">
                          <a:latin typeface="맑은 고딕"/>
                        </a:rPr>
                        <a:t>M4102</a:t>
                      </a:r>
                      <a:r>
                        <a:rPr lang="ko-KR" altLang="en-US" sz="1000" b="1">
                          <a:latin typeface="맑은 고딕"/>
                        </a:rPr>
                        <a:t>번 버스의 현 위치정보를 공공데이터포털에서 받아온다</a:t>
                      </a:r>
                      <a:r>
                        <a:rPr lang="en-US" altLang="ko-KR" sz="1000" b="1">
                          <a:latin typeface="맑은 고딕"/>
                        </a:rPr>
                        <a:t>.</a:t>
                      </a:r>
                      <a:endParaRPr lang="ko-KR" altLang="en-US" sz="1000" b="1">
                        <a:latin typeface="맑은 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03848" y="589446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/>
          <p:nvPr/>
        </p:nvSpPr>
        <p:spPr>
          <a:xfrm>
            <a:off x="323528" y="692699"/>
            <a:ext cx="2808312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lang="ko-KR" altLang="en-US" sz="1700" spc="-51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5" name="막힌 원호 34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07504" y="1268762"/>
          <a:ext cx="5325982" cy="4843197"/>
        </p:xfrm>
        <a:graphic>
          <a:graphicData uri="http://schemas.openxmlformats.org/drawingml/2006/table">
            <a:tbl>
              <a:tblPr/>
              <a:tblGrid>
                <a:gridCol w="532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7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865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6069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구분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기능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229">
                <a:tc rowSpan="7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S/W</a:t>
                      </a:r>
                      <a:endParaRPr 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1">
                          <a:latin typeface="맑은 고딕"/>
                        </a:rPr>
                        <a:t>주변정류소목록조회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ko-KR" altLang="en-US" sz="1000" b="1">
                          <a:latin typeface="맑은 고딕"/>
                        </a:rPr>
                        <a:t>위치좌표 반경</a:t>
                      </a:r>
                      <a:r>
                        <a:rPr lang="en-US" altLang="ko-KR" sz="1000" b="1">
                          <a:latin typeface="맑은 고딕"/>
                        </a:rPr>
                        <a:t>200m</a:t>
                      </a:r>
                      <a:r>
                        <a:rPr lang="ko-KR" altLang="en-US" sz="1000" b="1">
                          <a:latin typeface="맑은 고딕"/>
                        </a:rPr>
                        <a:t>내에 있는 정류소 목록을 공공데이터포털에서 받아온다</a:t>
                      </a:r>
                      <a:r>
                        <a:rPr lang="en-US" altLang="ko-KR" sz="1000" b="1">
                          <a:latin typeface="맑은 고딕"/>
                        </a:rPr>
                        <a:t>.</a:t>
                      </a:r>
                      <a:endParaRPr lang="ko-KR" altLang="en-US" sz="1000" b="1">
                        <a:latin typeface="맑은 고딕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22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1">
                          <a:latin typeface="맑은 고딕"/>
                        </a:rPr>
                        <a:t>대중교통환승경로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ko-KR" altLang="en-US" sz="1000" b="1">
                          <a:latin typeface="맑은 고딕"/>
                        </a:rPr>
                        <a:t>출발지와 목적지를 기준으로 환승경로를 공공데이터포털에서 받아온다</a:t>
                      </a:r>
                      <a:r>
                        <a:rPr lang="en-US" altLang="ko-KR" sz="1000" b="1">
                          <a:latin typeface="맑은 고딕"/>
                        </a:rPr>
                        <a:t>.</a:t>
                      </a:r>
                      <a:endParaRPr lang="ko-KR" altLang="en-US" sz="1000" b="1">
                        <a:latin typeface="맑은 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560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1">
                          <a:latin typeface="맑은 고딕"/>
                        </a:rPr>
                        <a:t>버스도착정보조회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en-US" altLang="ko-KR" sz="1000" b="1">
                          <a:latin typeface="맑은 고딕"/>
                        </a:rPr>
                        <a:t>8100</a:t>
                      </a:r>
                      <a:r>
                        <a:rPr lang="ko-KR" altLang="en-US" sz="1000" b="1">
                          <a:latin typeface="맑은 고딕"/>
                        </a:rPr>
                        <a:t>번 버스와 </a:t>
                      </a:r>
                      <a:r>
                        <a:rPr lang="en-US" altLang="ko-KR" sz="1000" b="1">
                          <a:latin typeface="맑은 고딕"/>
                        </a:rPr>
                        <a:t>M4102</a:t>
                      </a:r>
                      <a:r>
                        <a:rPr lang="ko-KR" altLang="en-US" sz="1000" b="1">
                          <a:latin typeface="맑은 고딕"/>
                        </a:rPr>
                        <a:t>번 버스에 대한 전체 정류소 도착예정정보를 공공데이터포털에서 받아온다</a:t>
                      </a:r>
                      <a:r>
                        <a:rPr lang="en-US" altLang="ko-KR" sz="1000" b="1">
                          <a:latin typeface="맑은 고딕"/>
                        </a:rPr>
                        <a:t>.</a:t>
                      </a:r>
                      <a:endParaRPr lang="ko-KR" altLang="en-US" sz="1000" b="1">
                        <a:latin typeface="맑은 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3597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1">
                          <a:latin typeface="맑은 고딕"/>
                        </a:rPr>
                        <a:t>DynamoDB</a:t>
                      </a:r>
                      <a:endParaRPr lang="ko-KR" altLang="en-US" sz="1000" b="1">
                        <a:latin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ko-KR" altLang="en-US" sz="1000" b="1">
                          <a:latin typeface="맑은 고딕"/>
                        </a:rPr>
                        <a:t>영상처리한 데이터를 보관한다</a:t>
                      </a:r>
                      <a:r>
                        <a:rPr lang="en-US" altLang="ko-KR" sz="1000" b="1">
                          <a:latin typeface="맑은 고딕"/>
                        </a:rPr>
                        <a:t>.</a:t>
                      </a:r>
                      <a:endParaRPr lang="ko-KR" altLang="en-US" sz="1000" b="1">
                        <a:latin typeface="맑은 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3597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1">
                          <a:latin typeface="맑은 고딕"/>
                        </a:rPr>
                        <a:t>ApiGateway</a:t>
                      </a:r>
                      <a:endParaRPr lang="ko-KR" altLang="en-US" sz="1000" b="1">
                        <a:latin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ko-KR" altLang="en-US" sz="1000" b="1">
                          <a:latin typeface="맑은 고딕"/>
                        </a:rPr>
                        <a:t>영상처리한 데이터를 앱쪽에서 받기위해 </a:t>
                      </a:r>
                      <a:r>
                        <a:rPr lang="en-US" altLang="ko-KR" sz="1000" b="1">
                          <a:latin typeface="맑은 고딕"/>
                        </a:rPr>
                        <a:t>rest api </a:t>
                      </a:r>
                      <a:r>
                        <a:rPr lang="ko-KR" altLang="en-US" sz="1000" b="1">
                          <a:latin typeface="맑은 고딕"/>
                        </a:rPr>
                        <a:t>의 </a:t>
                      </a:r>
                      <a:r>
                        <a:rPr lang="en-US" altLang="ko-KR" sz="1000" b="1">
                          <a:latin typeface="맑은 고딕"/>
                        </a:rPr>
                        <a:t>get</a:t>
                      </a:r>
                      <a:r>
                        <a:rPr lang="ko-KR" altLang="en-US" sz="1000" b="1">
                          <a:latin typeface="맑은 고딕"/>
                        </a:rPr>
                        <a:t>방식 를 이용한 통신을한다</a:t>
                      </a:r>
                      <a:r>
                        <a:rPr lang="en-US" altLang="ko-KR" sz="1000" b="1">
                          <a:latin typeface="맑은 고딕"/>
                        </a:rPr>
                        <a:t>.</a:t>
                      </a:r>
                      <a:endParaRPr lang="ko-KR" altLang="en-US" sz="1000" b="1">
                        <a:latin typeface="맑은 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936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1">
                          <a:latin typeface="맑은 고딕"/>
                        </a:rPr>
                        <a:t>Lambda</a:t>
                      </a:r>
                      <a:endParaRPr lang="ko-KR" altLang="en-US" sz="1000" b="1">
                        <a:latin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en-US" altLang="ko-KR" sz="1000" b="1">
                          <a:latin typeface="맑은 고딕"/>
                        </a:rPr>
                        <a:t>ApiGateway</a:t>
                      </a:r>
                      <a:r>
                        <a:rPr lang="ko-KR" altLang="en-US" sz="1000" b="1">
                          <a:latin typeface="맑은 고딕"/>
                        </a:rPr>
                        <a:t>으로 통신하기위한 통신함수를 구축한다</a:t>
                      </a:r>
                      <a:r>
                        <a:rPr lang="en-US" altLang="ko-KR" sz="1000" b="1">
                          <a:latin typeface="맑은 고딕"/>
                        </a:rPr>
                        <a:t>.</a:t>
                      </a:r>
                      <a:endParaRPr lang="ko-KR" altLang="en-US" sz="1000" b="1">
                        <a:latin typeface="맑은 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7936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1">
                          <a:latin typeface="맑은 고딕"/>
                        </a:rPr>
                        <a:t>AWS IoT</a:t>
                      </a:r>
                      <a:endParaRPr lang="ko-KR" altLang="en-US" sz="1000" b="1">
                        <a:latin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ko-KR" altLang="en-US" sz="1000" b="1">
                          <a:latin typeface="맑은 고딕"/>
                        </a:rPr>
                        <a:t>영상처리한 데이터를 </a:t>
                      </a:r>
                      <a:r>
                        <a:rPr lang="en-US" altLang="ko-KR" sz="1000" b="1">
                          <a:latin typeface="맑은 고딕"/>
                        </a:rPr>
                        <a:t>DynamoDB</a:t>
                      </a:r>
                      <a:r>
                        <a:rPr lang="ko-KR" altLang="en-US" sz="1000" b="1">
                          <a:latin typeface="맑은 고딕"/>
                        </a:rPr>
                        <a:t>에 실시간 저장한다</a:t>
                      </a:r>
                      <a:r>
                        <a:rPr lang="en-US" altLang="ko-KR" sz="1000" b="1">
                          <a:latin typeface="맑은 고딕"/>
                        </a:rPr>
                        <a:t>.</a:t>
                      </a:r>
                      <a:endParaRPr lang="ko-KR" altLang="en-US" sz="1000" b="1">
                        <a:latin typeface="맑은 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2386</ep:Words>
  <ep:PresentationFormat>화면 슬라이드 쇼(4:3)</ep:PresentationFormat>
  <ep:Paragraphs>334</ep:Paragraphs>
  <ep:Slides>46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ep:HeadingPairs>
  <ep:TitlesOfParts>
    <vt:vector size="47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2020-07-20T13:24:56.000</dcterms:created>
  <dc:creator>김 우진</dc:creator>
  <cp:lastModifiedBy>Woojin</cp:lastModifiedBy>
  <dcterms:modified xsi:type="dcterms:W3CDTF">2020-09-13T12:02:09.808</dcterms:modified>
  <cp:revision>84</cp:revision>
  <dc:title>우진 파트</dc:title>
  <cp:version/>
</cp:coreProperties>
</file>